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74" r:id="rId1"/>
  </p:sldMasterIdLst>
  <p:notesMasterIdLst>
    <p:notesMasterId r:id="rId50"/>
  </p:notesMasterIdLst>
  <p:sldIdLst>
    <p:sldId id="256" r:id="rId2"/>
    <p:sldId id="257" r:id="rId3"/>
    <p:sldId id="258" r:id="rId4"/>
    <p:sldId id="259" r:id="rId5"/>
    <p:sldId id="260" r:id="rId6"/>
    <p:sldId id="261" r:id="rId7"/>
    <p:sldId id="274" r:id="rId8"/>
    <p:sldId id="275" r:id="rId9"/>
    <p:sldId id="276" r:id="rId10"/>
    <p:sldId id="262" r:id="rId11"/>
    <p:sldId id="263" r:id="rId12"/>
    <p:sldId id="264" r:id="rId13"/>
    <p:sldId id="277" r:id="rId14"/>
    <p:sldId id="278" r:id="rId15"/>
    <p:sldId id="265" r:id="rId16"/>
    <p:sldId id="266" r:id="rId17"/>
    <p:sldId id="304" r:id="rId18"/>
    <p:sldId id="267" r:id="rId19"/>
    <p:sldId id="268" r:id="rId20"/>
    <p:sldId id="280" r:id="rId21"/>
    <p:sldId id="281" r:id="rId22"/>
    <p:sldId id="282" r:id="rId23"/>
    <p:sldId id="269" r:id="rId24"/>
    <p:sldId id="270" r:id="rId25"/>
    <p:sldId id="279" r:id="rId26"/>
    <p:sldId id="271" r:id="rId27"/>
    <p:sldId id="27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90" autoAdjust="0"/>
    <p:restoredTop sz="78608" autoAdjust="0"/>
  </p:normalViewPr>
  <p:slideViewPr>
    <p:cSldViewPr snapToGrid="0">
      <p:cViewPr varScale="1">
        <p:scale>
          <a:sx n="57" d="100"/>
          <a:sy n="57" d="100"/>
        </p:scale>
        <p:origin x="12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E5FC79-0724-4277-B282-22EA6E86FA1A}" type="doc">
      <dgm:prSet loTypeId="urn:microsoft.com/office/officeart/2005/8/layout/arrow5" loCatId="relationship" qsTypeId="urn:microsoft.com/office/officeart/2005/8/quickstyle/simple1" qsCatId="simple" csTypeId="urn:microsoft.com/office/officeart/2005/8/colors/accent1_2" csCatId="accent1" phldr="1"/>
      <dgm:spPr/>
      <dgm:t>
        <a:bodyPr/>
        <a:lstStyle/>
        <a:p>
          <a:endParaRPr lang="tr-TR"/>
        </a:p>
      </dgm:t>
    </dgm:pt>
    <dgm:pt modelId="{BA0ACED6-0D52-4F37-AEA7-ABAA8CC7AA24}">
      <dgm:prSet phldrT="[Metin]"/>
      <dgm:spPr/>
      <dgm:t>
        <a:bodyPr/>
        <a:lstStyle/>
        <a:p>
          <a:r>
            <a:rPr lang="tr-TR" dirty="0"/>
            <a:t>Onaylanmış Kuruluş</a:t>
          </a:r>
        </a:p>
      </dgm:t>
    </dgm:pt>
    <dgm:pt modelId="{FB7A4EBE-6030-44D0-BE35-F76F62458BDC}" type="parTrans" cxnId="{65D2FC3C-FEC3-40D2-AB27-AE193007CF36}">
      <dgm:prSet/>
      <dgm:spPr/>
      <dgm:t>
        <a:bodyPr/>
        <a:lstStyle/>
        <a:p>
          <a:endParaRPr lang="tr-TR"/>
        </a:p>
      </dgm:t>
    </dgm:pt>
    <dgm:pt modelId="{C8A27615-936F-48A6-8463-6FF569EA99E2}" type="sibTrans" cxnId="{65D2FC3C-FEC3-40D2-AB27-AE193007CF36}">
      <dgm:prSet/>
      <dgm:spPr/>
      <dgm:t>
        <a:bodyPr/>
        <a:lstStyle/>
        <a:p>
          <a:endParaRPr lang="tr-TR"/>
        </a:p>
      </dgm:t>
    </dgm:pt>
    <dgm:pt modelId="{5D96040D-32E6-452A-8398-1FAEA28728E2}">
      <dgm:prSet phldrT="[Metin]"/>
      <dgm:spPr/>
      <dgm:t>
        <a:bodyPr/>
        <a:lstStyle/>
        <a:p>
          <a:r>
            <a:rPr lang="tr-TR" dirty="0"/>
            <a:t>OK</a:t>
          </a:r>
        </a:p>
      </dgm:t>
    </dgm:pt>
    <dgm:pt modelId="{21DA95AB-C436-471E-B3D1-D8F9E4F698A5}" type="sibTrans" cxnId="{FB0964EF-7007-4515-9FC7-B444FA50E4B9}">
      <dgm:prSet/>
      <dgm:spPr/>
      <dgm:t>
        <a:bodyPr/>
        <a:lstStyle/>
        <a:p>
          <a:endParaRPr lang="tr-TR"/>
        </a:p>
      </dgm:t>
    </dgm:pt>
    <dgm:pt modelId="{69409210-BAC8-4784-9963-A03BB7F30558}" type="parTrans" cxnId="{FB0964EF-7007-4515-9FC7-B444FA50E4B9}">
      <dgm:prSet/>
      <dgm:spPr/>
      <dgm:t>
        <a:bodyPr/>
        <a:lstStyle/>
        <a:p>
          <a:endParaRPr lang="tr-TR"/>
        </a:p>
      </dgm:t>
    </dgm:pt>
    <dgm:pt modelId="{4F84E32E-B6A9-4975-8903-E2D819258498}" type="pres">
      <dgm:prSet presAssocID="{4DE5FC79-0724-4277-B282-22EA6E86FA1A}" presName="diagram" presStyleCnt="0">
        <dgm:presLayoutVars>
          <dgm:dir/>
          <dgm:resizeHandles val="exact"/>
        </dgm:presLayoutVars>
      </dgm:prSet>
      <dgm:spPr/>
    </dgm:pt>
    <dgm:pt modelId="{0FDDF69E-A86E-49C3-B291-9E50448490CE}" type="pres">
      <dgm:prSet presAssocID="{BA0ACED6-0D52-4F37-AEA7-ABAA8CC7AA24}" presName="arrow" presStyleLbl="node1" presStyleIdx="0" presStyleCnt="2" custRadScaleRad="68675" custRadScaleInc="-49">
        <dgm:presLayoutVars>
          <dgm:bulletEnabled val="1"/>
        </dgm:presLayoutVars>
      </dgm:prSet>
      <dgm:spPr/>
    </dgm:pt>
    <dgm:pt modelId="{90259C7C-98D4-4160-9A0E-46C44340F316}" type="pres">
      <dgm:prSet presAssocID="{5D96040D-32E6-452A-8398-1FAEA28728E2}" presName="arrow" presStyleLbl="node1" presStyleIdx="1" presStyleCnt="2" custRadScaleRad="60674" custRadScaleInc="-4260">
        <dgm:presLayoutVars>
          <dgm:bulletEnabled val="1"/>
        </dgm:presLayoutVars>
      </dgm:prSet>
      <dgm:spPr/>
    </dgm:pt>
  </dgm:ptLst>
  <dgm:cxnLst>
    <dgm:cxn modelId="{65D2FC3C-FEC3-40D2-AB27-AE193007CF36}" srcId="{4DE5FC79-0724-4277-B282-22EA6E86FA1A}" destId="{BA0ACED6-0D52-4F37-AEA7-ABAA8CC7AA24}" srcOrd="0" destOrd="0" parTransId="{FB7A4EBE-6030-44D0-BE35-F76F62458BDC}" sibTransId="{C8A27615-936F-48A6-8463-6FF569EA99E2}"/>
    <dgm:cxn modelId="{7748CE77-8658-411A-B362-3F5E308FCF2C}" type="presOf" srcId="{4DE5FC79-0724-4277-B282-22EA6E86FA1A}" destId="{4F84E32E-B6A9-4975-8903-E2D819258498}" srcOrd="0" destOrd="0" presId="urn:microsoft.com/office/officeart/2005/8/layout/arrow5"/>
    <dgm:cxn modelId="{E0CAC4C6-27C3-4B0B-B795-011175649BE3}" type="presOf" srcId="{5D96040D-32E6-452A-8398-1FAEA28728E2}" destId="{90259C7C-98D4-4160-9A0E-46C44340F316}" srcOrd="0" destOrd="0" presId="urn:microsoft.com/office/officeart/2005/8/layout/arrow5"/>
    <dgm:cxn modelId="{3B8EDFE0-CA37-42B4-97FD-A26A540F3438}" type="presOf" srcId="{BA0ACED6-0D52-4F37-AEA7-ABAA8CC7AA24}" destId="{0FDDF69E-A86E-49C3-B291-9E50448490CE}" srcOrd="0" destOrd="0" presId="urn:microsoft.com/office/officeart/2005/8/layout/arrow5"/>
    <dgm:cxn modelId="{FB0964EF-7007-4515-9FC7-B444FA50E4B9}" srcId="{4DE5FC79-0724-4277-B282-22EA6E86FA1A}" destId="{5D96040D-32E6-452A-8398-1FAEA28728E2}" srcOrd="1" destOrd="0" parTransId="{69409210-BAC8-4784-9963-A03BB7F30558}" sibTransId="{21DA95AB-C436-471E-B3D1-D8F9E4F698A5}"/>
    <dgm:cxn modelId="{2DD8F016-3A35-40BD-92D7-E04FA7EFC1AC}" type="presParOf" srcId="{4F84E32E-B6A9-4975-8903-E2D819258498}" destId="{0FDDF69E-A86E-49C3-B291-9E50448490CE}" srcOrd="0" destOrd="0" presId="urn:microsoft.com/office/officeart/2005/8/layout/arrow5"/>
    <dgm:cxn modelId="{D98DA307-C4EA-407B-BA55-BA4377F973E8}" type="presParOf" srcId="{4F84E32E-B6A9-4975-8903-E2D819258498}" destId="{90259C7C-98D4-4160-9A0E-46C44340F316}" srcOrd="1" destOrd="0" presId="urn:microsoft.com/office/officeart/2005/8/layout/arrow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DDF69E-A86E-49C3-B291-9E50448490CE}">
      <dsp:nvSpPr>
        <dsp:cNvPr id="0" name=""/>
        <dsp:cNvSpPr/>
      </dsp:nvSpPr>
      <dsp:spPr>
        <a:xfrm rot="16200000">
          <a:off x="419422" y="983"/>
          <a:ext cx="1666949" cy="1666949"/>
        </a:xfrm>
        <a:prstGeom prst="downArrow">
          <a:avLst>
            <a:gd name="adj1" fmla="val 50000"/>
            <a:gd name="adj2" fmla="val 3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tr-TR" sz="1500" kern="1200" dirty="0"/>
            <a:t>Onaylanmış Kuruluş</a:t>
          </a:r>
        </a:p>
      </dsp:txBody>
      <dsp:txXfrm rot="5400000">
        <a:off x="419422" y="417720"/>
        <a:ext cx="1375233" cy="833475"/>
      </dsp:txXfrm>
    </dsp:sp>
    <dsp:sp modelId="{90259C7C-98D4-4160-9A0E-46C44340F316}">
      <dsp:nvSpPr>
        <dsp:cNvPr id="0" name=""/>
        <dsp:cNvSpPr/>
      </dsp:nvSpPr>
      <dsp:spPr>
        <a:xfrm rot="5400000">
          <a:off x="2142724" y="0"/>
          <a:ext cx="1666949" cy="1666949"/>
        </a:xfrm>
        <a:prstGeom prst="downArrow">
          <a:avLst>
            <a:gd name="adj1" fmla="val 50000"/>
            <a:gd name="adj2" fmla="val 3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tr-TR" sz="1500" kern="1200" dirty="0"/>
            <a:t>OK</a:t>
          </a:r>
        </a:p>
      </dsp:txBody>
      <dsp:txXfrm rot="-5400000">
        <a:off x="2434440" y="416737"/>
        <a:ext cx="1375233" cy="833475"/>
      </dsp:txXfrm>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402654-16AE-4ADB-AE2F-0DB365E40D79}" type="datetimeFigureOut">
              <a:rPr lang="tr-TR" smtClean="0"/>
              <a:t>20.10.2022</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EF28CF-595C-49F4-87F3-A8F294490F82}" type="slidenum">
              <a:rPr lang="tr-TR" smtClean="0"/>
              <a:t>‹#›</a:t>
            </a:fld>
            <a:endParaRPr lang="tr-TR"/>
          </a:p>
        </p:txBody>
      </p:sp>
    </p:spTree>
    <p:extLst>
      <p:ext uri="{BB962C8B-B14F-4D97-AF65-F5344CB8AC3E}">
        <p14:creationId xmlns:p14="http://schemas.microsoft.com/office/powerpoint/2010/main" val="20879379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0" i="0" dirty="0">
                <a:solidFill>
                  <a:srgbClr val="212529"/>
                </a:solidFill>
                <a:effectLst/>
                <a:latin typeface="-apple-system"/>
              </a:rPr>
              <a:t>MDCG 2022-13: </a:t>
            </a:r>
            <a:r>
              <a:rPr lang="en-US" dirty="0"/>
              <a:t>Designation, reassessment and notification of conformity assessment bodies and notified bodies</a:t>
            </a:r>
            <a:endParaRPr lang="tr-TR" dirty="0"/>
          </a:p>
        </p:txBody>
      </p:sp>
      <p:sp>
        <p:nvSpPr>
          <p:cNvPr id="4" name="Slayt Numarası Yer Tutucusu 3"/>
          <p:cNvSpPr>
            <a:spLocks noGrp="1"/>
          </p:cNvSpPr>
          <p:nvPr>
            <p:ph type="sldNum" sz="quarter" idx="5"/>
          </p:nvPr>
        </p:nvSpPr>
        <p:spPr/>
        <p:txBody>
          <a:bodyPr/>
          <a:lstStyle/>
          <a:p>
            <a:fld id="{E4EF28CF-595C-49F4-87F3-A8F294490F82}" type="slidenum">
              <a:rPr lang="tr-TR" smtClean="0"/>
              <a:t>2</a:t>
            </a:fld>
            <a:endParaRPr lang="tr-TR"/>
          </a:p>
        </p:txBody>
      </p:sp>
    </p:spTree>
    <p:extLst>
      <p:ext uri="{BB962C8B-B14F-4D97-AF65-F5344CB8AC3E}">
        <p14:creationId xmlns:p14="http://schemas.microsoft.com/office/powerpoint/2010/main" val="2246791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u="sng" kern="1200" dirty="0">
                <a:solidFill>
                  <a:schemeClr val="tx1"/>
                </a:solidFill>
                <a:latin typeface="+mn-lt"/>
                <a:ea typeface="+mn-ea"/>
                <a:cs typeface="+mn-cs"/>
              </a:rPr>
              <a:t>MDCG 2021-15: (AB</a:t>
            </a:r>
            <a:r>
              <a:rPr lang="tr-TR" u="sng" dirty="0"/>
              <a:t>) 2017/745 Sayılı Tıbbi Cihaz Tüzüğü </a:t>
            </a:r>
            <a:r>
              <a:rPr lang="tr-TR" b="1" u="sng" dirty="0"/>
              <a:t>(MDR) </a:t>
            </a:r>
            <a:r>
              <a:rPr lang="tr-TR" u="sng" dirty="0"/>
              <a:t>Kapsamında Onaylanmış Kuruluş Olarak Atanmak İsteyen Bir Uygunluk Değerlendirme Kuruluşu </a:t>
            </a:r>
            <a:r>
              <a:rPr lang="tr-TR" sz="1200" u="sng" kern="1200" dirty="0">
                <a:solidFill>
                  <a:schemeClr val="tx1"/>
                </a:solidFill>
                <a:latin typeface="+mn-lt"/>
                <a:ea typeface="+mn-ea"/>
                <a:cs typeface="+mn-cs"/>
              </a:rPr>
              <a:t>Tarafından Sunulacak Başvuru Form</a:t>
            </a:r>
          </a:p>
          <a:p>
            <a:pPr marL="0" marR="0" lvl="0" indent="0" algn="l" defTabSz="914400" rtl="0" eaLnBrk="1" fontAlgn="auto" latinLnBrk="0" hangingPunct="1">
              <a:lnSpc>
                <a:spcPct val="100000"/>
              </a:lnSpc>
              <a:spcBef>
                <a:spcPts val="0"/>
              </a:spcBef>
              <a:spcAft>
                <a:spcPts val="0"/>
              </a:spcAft>
              <a:buClrTx/>
              <a:buSzTx/>
              <a:buFontTx/>
              <a:buNone/>
              <a:tabLst/>
              <a:defRPr/>
            </a:pPr>
            <a:r>
              <a:rPr lang="tr-TR" sz="1200" u="sng" kern="1200" dirty="0">
                <a:solidFill>
                  <a:schemeClr val="tx1"/>
                </a:solidFill>
                <a:latin typeface="+mn-lt"/>
                <a:ea typeface="+mn-ea"/>
                <a:cs typeface="+mn-cs"/>
              </a:rPr>
              <a:t>MDCG 2021-16: </a:t>
            </a:r>
            <a:r>
              <a:rPr lang="tr-TR" u="sng" dirty="0"/>
              <a:t>(AB) 2017/746 Sayılı İn Vitro Tanı Tıbbi Cihazları Tüzüğü </a:t>
            </a:r>
            <a:r>
              <a:rPr lang="tr-TR" b="1" u="sng" dirty="0"/>
              <a:t>(IVDR) </a:t>
            </a:r>
            <a:r>
              <a:rPr lang="tr-TR" u="sng" dirty="0"/>
              <a:t>Kapsamında Onaylanmış Kuruluş Olarak Atanmak İsteyen Bir Uygunluk Değerlendirme Kuruluşu Tarafından Sunulacak Başvuru Formu</a:t>
            </a:r>
            <a:endParaRPr lang="tr-TR" sz="1200" u="sng"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tr-TR" sz="1200" kern="1200" dirty="0">
              <a:solidFill>
                <a:schemeClr val="tx1"/>
              </a:solidFill>
              <a:latin typeface="+mn-lt"/>
              <a:ea typeface="+mn-ea"/>
              <a:cs typeface="+mn-cs"/>
            </a:endParaRPr>
          </a:p>
        </p:txBody>
      </p:sp>
      <p:sp>
        <p:nvSpPr>
          <p:cNvPr id="4" name="Slayt Numarası Yer Tutucusu 3"/>
          <p:cNvSpPr>
            <a:spLocks noGrp="1"/>
          </p:cNvSpPr>
          <p:nvPr>
            <p:ph type="sldNum" sz="quarter" idx="5"/>
          </p:nvPr>
        </p:nvSpPr>
        <p:spPr/>
        <p:txBody>
          <a:bodyPr/>
          <a:lstStyle/>
          <a:p>
            <a:fld id="{E4EF28CF-595C-49F4-87F3-A8F294490F82}" type="slidenum">
              <a:rPr lang="tr-TR" smtClean="0"/>
              <a:t>5</a:t>
            </a:fld>
            <a:endParaRPr lang="tr-TR"/>
          </a:p>
        </p:txBody>
      </p:sp>
    </p:spTree>
    <p:extLst>
      <p:ext uri="{BB962C8B-B14F-4D97-AF65-F5344CB8AC3E}">
        <p14:creationId xmlns:p14="http://schemas.microsoft.com/office/powerpoint/2010/main" val="25820856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4EF28CF-595C-49F4-87F3-A8F294490F82}" type="slidenum">
              <a:rPr lang="tr-TR" smtClean="0"/>
              <a:t>6</a:t>
            </a:fld>
            <a:endParaRPr lang="tr-TR"/>
          </a:p>
        </p:txBody>
      </p:sp>
    </p:spTree>
    <p:extLst>
      <p:ext uri="{BB962C8B-B14F-4D97-AF65-F5344CB8AC3E}">
        <p14:creationId xmlns:p14="http://schemas.microsoft.com/office/powerpoint/2010/main" val="2054871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u="sng" kern="1200" dirty="0">
                <a:solidFill>
                  <a:schemeClr val="tx1"/>
                </a:solidFill>
                <a:latin typeface="+mn-lt"/>
                <a:ea typeface="+mn-ea"/>
                <a:cs typeface="+mn-cs"/>
              </a:rPr>
              <a:t>MDCG 2021-15: (AB</a:t>
            </a:r>
            <a:r>
              <a:rPr lang="tr-TR" u="sng" dirty="0"/>
              <a:t>) 2017/745 Sayılı Tıbbi Cihaz Tüzüğü </a:t>
            </a:r>
            <a:r>
              <a:rPr lang="tr-TR" b="1" u="sng" dirty="0"/>
              <a:t>(MDR) </a:t>
            </a:r>
            <a:r>
              <a:rPr lang="tr-TR" u="sng" dirty="0"/>
              <a:t>Kapsamında Onaylanmış Kuruluş Olarak Atanmak İsteyen Bir Uygunluk Değerlendirme Kuruluşu </a:t>
            </a:r>
            <a:r>
              <a:rPr lang="tr-TR" sz="1200" u="sng" kern="1200" dirty="0">
                <a:solidFill>
                  <a:schemeClr val="tx1"/>
                </a:solidFill>
                <a:latin typeface="+mn-lt"/>
                <a:ea typeface="+mn-ea"/>
                <a:cs typeface="+mn-cs"/>
              </a:rPr>
              <a:t>Tarafından Sunulacak Başvuru Form</a:t>
            </a:r>
          </a:p>
          <a:p>
            <a:pPr marL="0" marR="0" lvl="0" indent="0" algn="l" defTabSz="914400" rtl="0" eaLnBrk="1" fontAlgn="auto" latinLnBrk="0" hangingPunct="1">
              <a:lnSpc>
                <a:spcPct val="100000"/>
              </a:lnSpc>
              <a:spcBef>
                <a:spcPts val="0"/>
              </a:spcBef>
              <a:spcAft>
                <a:spcPts val="0"/>
              </a:spcAft>
              <a:buClrTx/>
              <a:buSzTx/>
              <a:buFontTx/>
              <a:buNone/>
              <a:tabLst/>
              <a:defRPr/>
            </a:pPr>
            <a:r>
              <a:rPr lang="tr-TR" sz="1200" u="sng" kern="1200" dirty="0">
                <a:solidFill>
                  <a:schemeClr val="tx1"/>
                </a:solidFill>
                <a:latin typeface="+mn-lt"/>
                <a:ea typeface="+mn-ea"/>
                <a:cs typeface="+mn-cs"/>
              </a:rPr>
              <a:t>MDCG 2021-16: </a:t>
            </a:r>
            <a:r>
              <a:rPr lang="tr-TR" u="sng" dirty="0"/>
              <a:t>(AB) 2017/746 Sayılı İn Vitro Tanı Tıbbi Cihazları Tüzüğü </a:t>
            </a:r>
            <a:r>
              <a:rPr lang="tr-TR" b="1" u="sng" dirty="0"/>
              <a:t>(IVDR) </a:t>
            </a:r>
            <a:r>
              <a:rPr lang="tr-TR" u="sng" dirty="0"/>
              <a:t>Kapsamında Onaylanmış Kuruluş Olarak Atanmak İsteyen Bir Uygunluk Değerlendirme Kuruluşu Tarafından Sunulacak Başvuru Formu</a:t>
            </a:r>
            <a:endParaRPr lang="tr-TR" sz="1200" u="sng" kern="1200" dirty="0">
              <a:solidFill>
                <a:schemeClr val="tx1"/>
              </a:solidFill>
              <a:latin typeface="+mn-lt"/>
              <a:ea typeface="+mn-ea"/>
              <a:cs typeface="+mn-cs"/>
            </a:endParaRPr>
          </a:p>
        </p:txBody>
      </p:sp>
      <p:sp>
        <p:nvSpPr>
          <p:cNvPr id="4" name="Slayt Numarası Yer Tutucusu 3"/>
          <p:cNvSpPr>
            <a:spLocks noGrp="1"/>
          </p:cNvSpPr>
          <p:nvPr>
            <p:ph type="sldNum" sz="quarter" idx="5"/>
          </p:nvPr>
        </p:nvSpPr>
        <p:spPr/>
        <p:txBody>
          <a:bodyPr/>
          <a:lstStyle/>
          <a:p>
            <a:fld id="{E4EF28CF-595C-49F4-87F3-A8F294490F82}" type="slidenum">
              <a:rPr lang="tr-TR" smtClean="0"/>
              <a:t>12</a:t>
            </a:fld>
            <a:endParaRPr lang="tr-TR"/>
          </a:p>
        </p:txBody>
      </p:sp>
    </p:spTree>
    <p:extLst>
      <p:ext uri="{BB962C8B-B14F-4D97-AF65-F5344CB8AC3E}">
        <p14:creationId xmlns:p14="http://schemas.microsoft.com/office/powerpoint/2010/main" val="477083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4EF28CF-595C-49F4-87F3-A8F294490F82}" type="slidenum">
              <a:rPr lang="tr-TR" smtClean="0"/>
              <a:t>15</a:t>
            </a:fld>
            <a:endParaRPr lang="tr-TR"/>
          </a:p>
        </p:txBody>
      </p:sp>
    </p:spTree>
    <p:extLst>
      <p:ext uri="{BB962C8B-B14F-4D97-AF65-F5344CB8AC3E}">
        <p14:creationId xmlns:p14="http://schemas.microsoft.com/office/powerpoint/2010/main" val="20871884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4EF28CF-595C-49F4-87F3-A8F294490F82}" type="slidenum">
              <a:rPr lang="tr-TR" smtClean="0"/>
              <a:t>24</a:t>
            </a:fld>
            <a:endParaRPr lang="tr-TR"/>
          </a:p>
        </p:txBody>
      </p:sp>
    </p:spTree>
    <p:extLst>
      <p:ext uri="{BB962C8B-B14F-4D97-AF65-F5344CB8AC3E}">
        <p14:creationId xmlns:p14="http://schemas.microsoft.com/office/powerpoint/2010/main" val="11683405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0" i="0" u="none" strike="noStrike" kern="1200" baseline="0" dirty="0">
                <a:solidFill>
                  <a:schemeClr val="tx1"/>
                </a:solidFill>
                <a:latin typeface="+mn-lt"/>
                <a:ea typeface="+mn-ea"/>
                <a:cs typeface="+mn-cs"/>
              </a:rPr>
              <a:t>Bu sözleşme, açık hüküm ve şartlar içerir ve imalatçının </a:t>
            </a:r>
            <a:r>
              <a:rPr lang="tr-TR" sz="1200" b="0" i="0" u="none" strike="noStrike" kern="1200" baseline="0" dirty="0" err="1">
                <a:solidFill>
                  <a:schemeClr val="tx1"/>
                </a:solidFill>
                <a:latin typeface="+mn-lt"/>
                <a:ea typeface="+mn-ea"/>
                <a:cs typeface="+mn-cs"/>
              </a:rPr>
              <a:t>vijilans</a:t>
            </a:r>
            <a:r>
              <a:rPr lang="tr-TR" sz="1200" b="0" i="0" u="none" strike="noStrike" kern="1200" baseline="0" dirty="0">
                <a:solidFill>
                  <a:schemeClr val="tx1"/>
                </a:solidFill>
                <a:latin typeface="+mn-lt"/>
                <a:ea typeface="+mn-ea"/>
                <a:cs typeface="+mn-cs"/>
              </a:rPr>
              <a:t> raporları hakkında onaylanmış kuruluşu bilgilendirme yükümlülüğü, onaylanmış kuruluşun düzenlenen sertifikaları askıya alma, kısıtlama veya geri çekme hakkı ve onaylanmış kuruluşun bilgilendirme yükümlülüklerini yerine getirme</a:t>
            </a:r>
          </a:p>
          <a:p>
            <a:endParaRPr lang="tr-TR" sz="1200" b="0" i="0" u="none" strike="noStrike" kern="1200" baseline="0" dirty="0">
              <a:solidFill>
                <a:schemeClr val="tx1"/>
              </a:solidFill>
              <a:latin typeface="+mn-lt"/>
              <a:ea typeface="+mn-ea"/>
              <a:cs typeface="+mn-cs"/>
            </a:endParaRPr>
          </a:p>
          <a:p>
            <a:r>
              <a:rPr lang="tr-TR" sz="1200" b="0" i="0" u="none" strike="noStrike" kern="1200" baseline="0" dirty="0">
                <a:solidFill>
                  <a:schemeClr val="tx1"/>
                </a:solidFill>
                <a:latin typeface="+mn-lt"/>
                <a:ea typeface="+mn-ea"/>
                <a:cs typeface="+mn-cs"/>
              </a:rPr>
              <a:t>Bir başvuru ile ilgili her bir incelemenin çıktısı </a:t>
            </a:r>
            <a:r>
              <a:rPr lang="tr-TR" sz="1200" b="0" i="0" u="none" strike="noStrike" kern="1200" baseline="0" dirty="0" err="1">
                <a:solidFill>
                  <a:schemeClr val="tx1"/>
                </a:solidFill>
                <a:latin typeface="+mn-lt"/>
                <a:ea typeface="+mn-ea"/>
                <a:cs typeface="+mn-cs"/>
              </a:rPr>
              <a:t>dokümante</a:t>
            </a:r>
            <a:r>
              <a:rPr lang="tr-TR" sz="1200" b="0" i="0" u="none" strike="noStrike" kern="1200" baseline="0" dirty="0">
                <a:solidFill>
                  <a:schemeClr val="tx1"/>
                </a:solidFill>
                <a:latin typeface="+mn-lt"/>
                <a:ea typeface="+mn-ea"/>
                <a:cs typeface="+mn-cs"/>
              </a:rPr>
              <a:t> edilir. Başvuruların reddedilmesi veya geri çekilmesi, 57 </a:t>
            </a:r>
            <a:r>
              <a:rPr lang="tr-TR" sz="1200" b="0" i="0" u="none" strike="noStrike" kern="1200" baseline="0" dirty="0" err="1">
                <a:solidFill>
                  <a:schemeClr val="tx1"/>
                </a:solidFill>
                <a:latin typeface="+mn-lt"/>
                <a:ea typeface="+mn-ea"/>
                <a:cs typeface="+mn-cs"/>
              </a:rPr>
              <a:t>nci</a:t>
            </a:r>
            <a:r>
              <a:rPr lang="tr-TR" sz="1200" b="0" i="0" u="none" strike="noStrike" kern="1200" baseline="0" dirty="0">
                <a:solidFill>
                  <a:schemeClr val="tx1"/>
                </a:solidFill>
                <a:latin typeface="+mn-lt"/>
                <a:ea typeface="+mn-ea"/>
                <a:cs typeface="+mn-cs"/>
              </a:rPr>
              <a:t> maddede atıfta bulunulan elektronik sisteme girilir ve diğer onaylanmış kuruluşlar için erişilebilir olur. </a:t>
            </a:r>
            <a:endParaRPr lang="tr-TR" dirty="0"/>
          </a:p>
        </p:txBody>
      </p:sp>
      <p:sp>
        <p:nvSpPr>
          <p:cNvPr id="4" name="Slayt Numarası Yer Tutucusu 3"/>
          <p:cNvSpPr>
            <a:spLocks noGrp="1"/>
          </p:cNvSpPr>
          <p:nvPr>
            <p:ph type="sldNum" sz="quarter" idx="10"/>
          </p:nvPr>
        </p:nvSpPr>
        <p:spPr/>
        <p:txBody>
          <a:bodyPr/>
          <a:lstStyle/>
          <a:p>
            <a:fld id="{E4EF28CF-595C-49F4-87F3-A8F294490F82}" type="slidenum">
              <a:rPr lang="tr-TR" smtClean="0"/>
              <a:t>40</a:t>
            </a:fld>
            <a:endParaRPr lang="tr-TR"/>
          </a:p>
        </p:txBody>
      </p:sp>
    </p:spTree>
    <p:extLst>
      <p:ext uri="{BB962C8B-B14F-4D97-AF65-F5344CB8AC3E}">
        <p14:creationId xmlns:p14="http://schemas.microsoft.com/office/powerpoint/2010/main" val="4370698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Spesifik : Ek IX 5.2-5.4</a:t>
            </a:r>
          </a:p>
        </p:txBody>
      </p:sp>
      <p:sp>
        <p:nvSpPr>
          <p:cNvPr id="4" name="Slayt Numarası Yer Tutucusu 3"/>
          <p:cNvSpPr>
            <a:spLocks noGrp="1"/>
          </p:cNvSpPr>
          <p:nvPr>
            <p:ph type="sldNum" sz="quarter" idx="10"/>
          </p:nvPr>
        </p:nvSpPr>
        <p:spPr/>
        <p:txBody>
          <a:bodyPr/>
          <a:lstStyle/>
          <a:p>
            <a:fld id="{E4EF28CF-595C-49F4-87F3-A8F294490F82}" type="slidenum">
              <a:rPr lang="tr-TR" smtClean="0"/>
              <a:t>41</a:t>
            </a:fld>
            <a:endParaRPr lang="tr-TR"/>
          </a:p>
        </p:txBody>
      </p:sp>
    </p:spTree>
    <p:extLst>
      <p:ext uri="{BB962C8B-B14F-4D97-AF65-F5344CB8AC3E}">
        <p14:creationId xmlns:p14="http://schemas.microsoft.com/office/powerpoint/2010/main" val="1315714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4EF28CF-595C-49F4-87F3-A8F294490F82}" type="slidenum">
              <a:rPr lang="tr-TR" smtClean="0"/>
              <a:t>48</a:t>
            </a:fld>
            <a:endParaRPr lang="tr-TR"/>
          </a:p>
        </p:txBody>
      </p:sp>
    </p:spTree>
    <p:extLst>
      <p:ext uri="{BB962C8B-B14F-4D97-AF65-F5344CB8AC3E}">
        <p14:creationId xmlns:p14="http://schemas.microsoft.com/office/powerpoint/2010/main" val="31307185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4703241B-6972-4D21-A55B-915563E368D6}" type="datetime1">
              <a:rPr lang="en-US" smtClean="0"/>
              <a:t>10/20/2022</a:t>
            </a:fld>
            <a:endParaRPr lang="en-US" dirty="0"/>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r>
              <a:rPr lang="en-US"/>
              <a:t>
              </a:t>
            </a:r>
            <a:endParaRPr lang="en-US" dirty="0"/>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14685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E3AA214-768A-4BE4-BE7A-8B816F21A494}" type="datetime1">
              <a:rPr lang="en-US" smtClean="0"/>
              <a:t>10/20/2022</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52350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4F6D4AC-2611-4D79-A545-E51D4F1C6130}" type="datetime1">
              <a:rPr lang="en-US" smtClean="0"/>
              <a:t>10/20/2022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85876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tr-TR"/>
              <a:t>Asıl başlık stilini düzenlemek için tıklayın</a:t>
            </a:r>
            <a:endParaRPr lang="en-US" dirty="0"/>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02958FE9-5F95-4EFF-9D80-B1085C374EB3}" type="datetime1">
              <a:rPr lang="en-US" smtClean="0"/>
              <a:t>10/20/2022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329461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DAAF6EB-781B-4651-859B-8860930AFB49}" type="datetime1">
              <a:rPr lang="en-US" smtClean="0"/>
              <a:t>10/20/2022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953403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D03E6DB-7765-42E0-AD29-185C422A850C}" type="datetime1">
              <a:rPr lang="en-US" smtClean="0"/>
              <a:t>10/20/2022</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224188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877CAD6-CFAD-41F0-B634-909D91F42724}" type="datetime1">
              <a:rPr lang="en-US" smtClean="0"/>
              <a:t>10/20/2022</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72285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6DAF477-96B5-4377-8DEA-0B5B9C8C1997}" type="datetime1">
              <a:rPr lang="en-US" smtClean="0"/>
              <a:t>10/20/2022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14253883"/>
      </p:ext>
    </p:extLst>
  </p:cSld>
  <p:clrMapOvr>
    <a:masterClrMapping/>
  </p:clrMapOvr>
  <p:hf hdr="0" ftr="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032EE89-10D5-41D9-8B46-0D7142EFCC54}" type="datetime1">
              <a:rPr lang="en-US" smtClean="0"/>
              <a:t>10/20/2022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33808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32D6B97-87F9-428E-A3B3-072080918146}" type="datetime1">
              <a:rPr lang="en-US" smtClean="0"/>
              <a:t>10/20/2022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9878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06DAF477-96B5-4377-8DEA-0B5B9C8C1997}" type="datetime1">
              <a:rPr lang="en-US" smtClean="0"/>
              <a:t>10/20/2022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13467461"/>
      </p:ext>
    </p:extLst>
  </p:cSld>
  <p:clrMapOvr>
    <a:masterClrMapping/>
  </p:clrMapOvr>
  <p:hf hdr="0" ft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51368" y="2603500"/>
            <a:ext cx="4828744" cy="3416301"/>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08711" y="2603500"/>
            <a:ext cx="4825159" cy="3377705"/>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209E742-E4DE-467F-8FF9-680134DE85B8}" type="datetime1">
              <a:rPr lang="en-US" smtClean="0"/>
              <a:t>10/20/2022</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95316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24FA83F-AD82-4F55-8258-E0D014DD4303}" type="datetime1">
              <a:rPr lang="en-US" smtClean="0"/>
              <a:t>10/20/2022</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22629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8AAC27-C303-4389-814E-56B50C00CBC8}" type="datetime1">
              <a:rPr lang="en-US" smtClean="0"/>
              <a:t>10/20/2022</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39386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6B851F-AC92-4960-88D6-87B838E82809}" type="datetime1">
              <a:rPr lang="en-US" smtClean="0"/>
              <a:t>10/20/2022</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3313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2E99E2F-4A35-4318-988D-84BFEA15D1DB}" type="datetime1">
              <a:rPr lang="en-US" smtClean="0"/>
              <a:t>10/20/2022</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16104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B8E250D-E93C-4032-AB2A-DB5E7604286D}" type="datetime1">
              <a:rPr lang="en-US" smtClean="0"/>
              <a:t>10/20/2022</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0768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a:t>
              </a:t>
            </a:r>
            <a:endParaRPr lang="en-US" dirty="0"/>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6DAF477-96B5-4377-8DEA-0B5B9C8C1997}" type="datetime1">
              <a:rPr lang="en-US" smtClean="0"/>
              <a:t>10/20/2022</a:t>
            </a:fld>
            <a:endParaRPr lang="en-US" dirty="0"/>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1772960"/>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Lst>
  <p:hf hdr="0" ftr="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54955" y="2099733"/>
            <a:ext cx="9835098" cy="2677648"/>
          </a:xfrm>
        </p:spPr>
        <p:txBody>
          <a:bodyPr/>
          <a:lstStyle/>
          <a:p>
            <a:r>
              <a:rPr lang="tr-TR" sz="4800" dirty="0" err="1"/>
              <a:t>Medical</a:t>
            </a:r>
            <a:r>
              <a:rPr lang="tr-TR" sz="4800" dirty="0"/>
              <a:t> Device </a:t>
            </a:r>
            <a:r>
              <a:rPr lang="tr-TR" sz="4800" dirty="0" err="1"/>
              <a:t>Regulation</a:t>
            </a:r>
            <a:br>
              <a:rPr lang="tr-TR" sz="4800" dirty="0">
                <a:solidFill>
                  <a:schemeClr val="bg1"/>
                </a:solidFill>
              </a:rPr>
            </a:br>
            <a:r>
              <a:rPr lang="tr-TR" sz="4800" dirty="0">
                <a:solidFill>
                  <a:schemeClr val="bg1"/>
                </a:solidFill>
              </a:rPr>
              <a:t>Tıbbi Cihaz Yönetmeliği </a:t>
            </a:r>
            <a:endParaRPr lang="tr-TR" sz="4800" dirty="0"/>
          </a:p>
        </p:txBody>
      </p:sp>
      <p:sp>
        <p:nvSpPr>
          <p:cNvPr id="3" name="Alt Başlık 2"/>
          <p:cNvSpPr>
            <a:spLocks noGrp="1"/>
          </p:cNvSpPr>
          <p:nvPr>
            <p:ph type="subTitle" idx="1"/>
          </p:nvPr>
        </p:nvSpPr>
        <p:spPr/>
        <p:txBody>
          <a:bodyPr/>
          <a:lstStyle/>
          <a:p>
            <a:r>
              <a:rPr lang="tr-TR" dirty="0" err="1"/>
              <a:t>BÖLüM</a:t>
            </a:r>
            <a:r>
              <a:rPr lang="tr-TR" dirty="0"/>
              <a:t> </a:t>
            </a:r>
            <a:r>
              <a:rPr lang="tr-TR" dirty="0" err="1"/>
              <a:t>ıv</a:t>
            </a:r>
            <a:r>
              <a:rPr lang="tr-TR" dirty="0"/>
              <a:t> – ONAYLANMIŞ KURULUŞLAR</a:t>
            </a:r>
          </a:p>
        </p:txBody>
      </p:sp>
      <p:pic>
        <p:nvPicPr>
          <p:cNvPr id="4" name="Picture 2" descr="UDEM Logo Vector (.CDR) Free Download">
            <a:extLst>
              <a:ext uri="{FF2B5EF4-FFF2-40B4-BE49-F238E27FC236}">
                <a16:creationId xmlns:a16="http://schemas.microsoft.com/office/drawing/2014/main" id="{952CE60C-CEA9-2B92-DA67-35C5072037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
        <p:nvSpPr>
          <p:cNvPr id="5" name="Alt Başlık 2">
            <a:extLst>
              <a:ext uri="{FF2B5EF4-FFF2-40B4-BE49-F238E27FC236}">
                <a16:creationId xmlns:a16="http://schemas.microsoft.com/office/drawing/2014/main" id="{82F68C40-84A6-508E-96C2-025B9DB139E6}"/>
              </a:ext>
            </a:extLst>
          </p:cNvPr>
          <p:cNvSpPr txBox="1">
            <a:spLocks/>
          </p:cNvSpPr>
          <p:nvPr/>
        </p:nvSpPr>
        <p:spPr>
          <a:xfrm>
            <a:off x="1507066" y="5302313"/>
            <a:ext cx="9177867" cy="861420"/>
          </a:xfrm>
          <a:prstGeom prst="rect">
            <a:avLst/>
          </a:prstGeom>
        </p:spPr>
        <p:txBody>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marL="0" indent="0" algn="ctr">
              <a:buNone/>
            </a:pPr>
            <a:r>
              <a:rPr lang="tr-TR" sz="1600" dirty="0">
                <a:solidFill>
                  <a:schemeClr val="bg1"/>
                </a:solidFill>
              </a:rPr>
              <a:t>SERİAN DOMA</a:t>
            </a:r>
          </a:p>
          <a:p>
            <a:pPr marL="0" indent="0" algn="ctr">
              <a:buNone/>
            </a:pPr>
            <a:r>
              <a:rPr lang="tr-TR" sz="1600" dirty="0">
                <a:solidFill>
                  <a:schemeClr val="bg1"/>
                </a:solidFill>
              </a:rPr>
              <a:t>BİYOMEDİKAL MÜHENDİSİ, MSC.</a:t>
            </a:r>
          </a:p>
        </p:txBody>
      </p:sp>
    </p:spTree>
    <p:extLst>
      <p:ext uri="{BB962C8B-B14F-4D97-AF65-F5344CB8AC3E}">
        <p14:creationId xmlns:p14="http://schemas.microsoft.com/office/powerpoint/2010/main" val="26703952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dirty="0"/>
              <a:t>Madde 40 -Bildirime ilişkin başvuruların ortak değerlendirmesi için uzmanların tayini</a:t>
            </a:r>
          </a:p>
        </p:txBody>
      </p:sp>
      <p:sp>
        <p:nvSpPr>
          <p:cNvPr id="3" name="İçerik Yer Tutucusu 2"/>
          <p:cNvSpPr>
            <a:spLocks noGrp="1"/>
          </p:cNvSpPr>
          <p:nvPr>
            <p:ph idx="1"/>
          </p:nvPr>
        </p:nvSpPr>
        <p:spPr/>
        <p:txBody>
          <a:bodyPr/>
          <a:lstStyle/>
          <a:p>
            <a:r>
              <a:rPr lang="tr-TR" dirty="0"/>
              <a:t>Komisyona Üye ülkeler ortak denetimlerde görevlendirmek üzere uyguluk değerlendirmede yetkin uzmanlar atar.</a:t>
            </a:r>
          </a:p>
          <a:p>
            <a:r>
              <a:rPr lang="tr-TR" dirty="0"/>
              <a:t>Uzmanlıkları ile birlikte isimlerin listesini Üye ülke yetkili otoritelere elektronik sistem üzerinden açık tutar. </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10</a:t>
            </a:fld>
            <a:endParaRPr lang="en-US" dirty="0"/>
          </a:p>
        </p:txBody>
      </p:sp>
      <p:pic>
        <p:nvPicPr>
          <p:cNvPr id="6" name="Picture 2" descr="UDEM Logo Vector (.CDR) Free Download">
            <a:extLst>
              <a:ext uri="{FF2B5EF4-FFF2-40B4-BE49-F238E27FC236}">
                <a16:creationId xmlns:a16="http://schemas.microsoft.com/office/drawing/2014/main" id="{2F182765-1599-74B0-5D1A-2B305A97C9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3150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600" dirty="0"/>
              <a:t>Madde</a:t>
            </a:r>
            <a:r>
              <a:rPr lang="tr-TR" dirty="0"/>
              <a:t> 41 – Dil gereklilikleri </a:t>
            </a:r>
          </a:p>
        </p:txBody>
      </p:sp>
      <p:sp>
        <p:nvSpPr>
          <p:cNvPr id="3" name="İçerik Yer Tutucusu 2"/>
          <p:cNvSpPr>
            <a:spLocks noGrp="1"/>
          </p:cNvSpPr>
          <p:nvPr>
            <p:ph idx="1"/>
          </p:nvPr>
        </p:nvSpPr>
        <p:spPr/>
        <p:txBody>
          <a:bodyPr/>
          <a:lstStyle/>
          <a:p>
            <a:r>
              <a:rPr lang="tr-TR" dirty="0"/>
              <a:t>Başvuru dokümanları Üye ülkenin belirleyeceği dilde / dillerde olacaktır.</a:t>
            </a:r>
          </a:p>
          <a:p>
            <a:r>
              <a:rPr lang="tr-TR" dirty="0"/>
              <a:t>Üye ülke dosyanın bir kısmının veya tamamının tıbbi cihaz alanında ortak olarak anlaşılabilir olma durumunu göz ardı etmemelidir.</a:t>
            </a:r>
          </a:p>
          <a:p>
            <a:r>
              <a:rPr lang="tr-TR" dirty="0"/>
              <a:t>Komisyon dokümantasyon üzerinde çeviri yaptırır. </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11</a:t>
            </a:fld>
            <a:endParaRPr lang="en-US" dirty="0"/>
          </a:p>
        </p:txBody>
      </p:sp>
      <p:pic>
        <p:nvPicPr>
          <p:cNvPr id="6" name="Picture 2" descr="UDEM Logo Vector (.CDR) Free Download">
            <a:extLst>
              <a:ext uri="{FF2B5EF4-FFF2-40B4-BE49-F238E27FC236}">
                <a16:creationId xmlns:a16="http://schemas.microsoft.com/office/drawing/2014/main" id="{F867BA24-A2AB-9AD0-A79C-8E7B04F150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7919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dirty="0"/>
              <a:t>Madde 42 – Atama ve bildirim prosedürü</a:t>
            </a:r>
          </a:p>
        </p:txBody>
      </p:sp>
      <p:sp>
        <p:nvSpPr>
          <p:cNvPr id="3" name="İçerik Yer Tutucusu 2"/>
          <p:cNvSpPr>
            <a:spLocks noGrp="1"/>
          </p:cNvSpPr>
          <p:nvPr>
            <p:ph idx="1"/>
          </p:nvPr>
        </p:nvSpPr>
        <p:spPr/>
        <p:txBody>
          <a:bodyPr>
            <a:normAutofit fontScale="92500" lnSpcReduction="10000"/>
          </a:bodyPr>
          <a:lstStyle/>
          <a:p>
            <a:r>
              <a:rPr lang="tr-TR" dirty="0"/>
              <a:t>Üye ülkeler ancak 39. maddedeki başvuru değerlendirmesi tamamlanan ve Ek VII’ye uygun olan uygunluk değerlendirme kuruluşlarını atayabilir.</a:t>
            </a:r>
          </a:p>
          <a:p>
            <a:r>
              <a:rPr lang="tr-TR" dirty="0"/>
              <a:t>Üye ülkeler atamayı, Komisyona ve diğer Üye ülkelere NANDO üzerinden bildirir.</a:t>
            </a:r>
          </a:p>
          <a:p>
            <a:r>
              <a:rPr lang="tr-TR" dirty="0"/>
              <a:t>Bildirim uygunluk değerlendirme ataması kapsamını (MD kodları ile), cihaz tiplerini  ve atama şartlarını içerir.</a:t>
            </a:r>
          </a:p>
          <a:p>
            <a:r>
              <a:rPr lang="tr-TR" dirty="0"/>
              <a:t>Bildirim yetkili otoritenin nihai raporuna, ODE’nin raporuna ve MDCG tavsiyesi ile eşleştirilmelidir. Otorite MDCG tavsiyesini uyulamadığı takdirde usulen bir gerekçe bildirir.</a:t>
            </a:r>
          </a:p>
          <a:p>
            <a:r>
              <a:rPr lang="tr-TR" dirty="0"/>
              <a:t>Bildirim sonrası </a:t>
            </a:r>
            <a:r>
              <a:rPr lang="tr-TR" b="1" dirty="0"/>
              <a:t>28 gün </a:t>
            </a:r>
            <a:r>
              <a:rPr lang="tr-TR" dirty="0"/>
              <a:t>içerisinde komisyon veya diğer Üye ülkeler argümanlarını bildirerek itiraz edebilir. İtiraz gelmemesi durumunda Komisyon bildirimden sonraki </a:t>
            </a:r>
            <a:r>
              <a:rPr lang="tr-TR" b="1" dirty="0"/>
              <a:t>42 gün </a:t>
            </a:r>
            <a:r>
              <a:rPr lang="tr-TR" dirty="0"/>
              <a:t>içerisinde NANDO’da yayımlar. </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12</a:t>
            </a:fld>
            <a:endParaRPr lang="en-US" dirty="0"/>
          </a:p>
        </p:txBody>
      </p:sp>
      <p:sp>
        <p:nvSpPr>
          <p:cNvPr id="6" name="Akış Çizelgesi: Belge 5">
            <a:extLst>
              <a:ext uri="{FF2B5EF4-FFF2-40B4-BE49-F238E27FC236}">
                <a16:creationId xmlns:a16="http://schemas.microsoft.com/office/drawing/2014/main" id="{2B226206-2384-27A5-03D5-171320B33EF1}"/>
              </a:ext>
            </a:extLst>
          </p:cNvPr>
          <p:cNvSpPr/>
          <p:nvPr/>
        </p:nvSpPr>
        <p:spPr>
          <a:xfrm>
            <a:off x="10028513" y="1063416"/>
            <a:ext cx="1486252" cy="1162713"/>
          </a:xfrm>
          <a:prstGeom prst="flowChartDocumen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tr-TR" b="1" i="0" dirty="0">
                <a:solidFill>
                  <a:srgbClr val="666666"/>
                </a:solidFill>
                <a:effectLst/>
                <a:latin typeface="+mj-lt"/>
              </a:rPr>
              <a:t>MDCG 2021-15</a:t>
            </a:r>
            <a:endParaRPr lang="tr-TR" dirty="0">
              <a:latin typeface="+mj-lt"/>
            </a:endParaRPr>
          </a:p>
        </p:txBody>
      </p:sp>
      <p:pic>
        <p:nvPicPr>
          <p:cNvPr id="7" name="Picture 2" descr="UDEM Logo Vector (.CDR) Free Download">
            <a:extLst>
              <a:ext uri="{FF2B5EF4-FFF2-40B4-BE49-F238E27FC236}">
                <a16:creationId xmlns:a16="http://schemas.microsoft.com/office/drawing/2014/main" id="{2CC9A14C-75F8-7FF3-7517-046FCD8BDF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3400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dirty="0"/>
              <a:t>Madde 42 – Atama ve bildirim prosedürü</a:t>
            </a:r>
          </a:p>
        </p:txBody>
      </p:sp>
      <p:sp>
        <p:nvSpPr>
          <p:cNvPr id="3" name="İçerik Yer Tutucusu 2"/>
          <p:cNvSpPr>
            <a:spLocks noGrp="1"/>
          </p:cNvSpPr>
          <p:nvPr>
            <p:ph idx="1"/>
          </p:nvPr>
        </p:nvSpPr>
        <p:spPr/>
        <p:txBody>
          <a:bodyPr>
            <a:normAutofit lnSpcReduction="10000"/>
          </a:bodyPr>
          <a:lstStyle/>
          <a:p>
            <a:r>
              <a:rPr lang="tr-TR" dirty="0"/>
              <a:t>Herhangi bir itiraz gelmesi halinde Komisyon konuyu itiraz süresi bitiminden sonraki 10 gün içerisinde MDCG’ye taşır, MDCG konuyu </a:t>
            </a:r>
            <a:r>
              <a:rPr lang="tr-TR" b="1" dirty="0"/>
              <a:t>40 gün </a:t>
            </a:r>
            <a:r>
              <a:rPr lang="tr-TR" dirty="0"/>
              <a:t>içerisinde değerlendirir ve görüşünü iletir. MDCG bildirimi kabul ederse Komisyon </a:t>
            </a:r>
            <a:r>
              <a:rPr lang="tr-TR" b="1" dirty="0"/>
              <a:t>14 gün</a:t>
            </a:r>
            <a:r>
              <a:rPr lang="tr-TR" dirty="0"/>
              <a:t> içerisinde NANDO’da yayımlar.</a:t>
            </a:r>
          </a:p>
          <a:p>
            <a:r>
              <a:rPr lang="tr-TR" dirty="0"/>
              <a:t>MDCG’nin itirazı kabul etmesi halinde yetkili otorite MDCG’nin görüş bildirmesini takiben </a:t>
            </a:r>
            <a:r>
              <a:rPr lang="tr-TR" b="1" dirty="0"/>
              <a:t>40 gün </a:t>
            </a:r>
            <a:r>
              <a:rPr lang="tr-TR" dirty="0"/>
              <a:t>içerisinde itirazları adresleyen atama kararı nedenlerini içerir görüşünü yazılı olarak cevaplandırır.</a:t>
            </a:r>
          </a:p>
          <a:p>
            <a:r>
              <a:rPr lang="tr-TR" dirty="0"/>
              <a:t>Yetkili otorite kararını savunmaya gerekçeli nedenlerini sunmak şartıyla devam ederse Komisyon bildirimi </a:t>
            </a:r>
            <a:r>
              <a:rPr lang="tr-TR" b="1" dirty="0"/>
              <a:t>14 gün </a:t>
            </a:r>
            <a:r>
              <a:rPr lang="tr-TR" dirty="0"/>
              <a:t>içerisinde NANDO’da yayımlar. </a:t>
            </a:r>
          </a:p>
          <a:p>
            <a:r>
              <a:rPr lang="tr-TR" dirty="0"/>
              <a:t>NANDO bildiriminin yanı sıra Komisyon elektronik sistemde bildirime ilişkin görüş ve cevapları da içeren tüm dokümanları yayımlar. </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13</a:t>
            </a:fld>
            <a:endParaRPr lang="en-US" dirty="0"/>
          </a:p>
        </p:txBody>
      </p:sp>
      <p:pic>
        <p:nvPicPr>
          <p:cNvPr id="6" name="Picture 2" descr="UDEM Logo Vector (.CDR) Free Download">
            <a:extLst>
              <a:ext uri="{FF2B5EF4-FFF2-40B4-BE49-F238E27FC236}">
                <a16:creationId xmlns:a16="http://schemas.microsoft.com/office/drawing/2014/main" id="{7B42F8B8-6993-04C4-B9D3-DB8AF7766F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2872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dirty="0"/>
              <a:t>Madde 42 – Atama ve bildirim prosedürü</a:t>
            </a:r>
          </a:p>
        </p:txBody>
      </p:sp>
      <p:sp>
        <p:nvSpPr>
          <p:cNvPr id="3" name="İçerik Yer Tutucusu 2"/>
          <p:cNvSpPr>
            <a:spLocks noGrp="1"/>
          </p:cNvSpPr>
          <p:nvPr>
            <p:ph idx="1"/>
          </p:nvPr>
        </p:nvSpPr>
        <p:spPr/>
        <p:txBody>
          <a:bodyPr/>
          <a:lstStyle/>
          <a:p>
            <a:r>
              <a:rPr lang="tr-TR" dirty="0"/>
              <a:t>Atama NANDO yayımının ertesi günü geçerli olur ve faaliyetlerine ancak bu tarih itibariyle başlayabilir.</a:t>
            </a:r>
          </a:p>
          <a:p>
            <a:r>
              <a:rPr lang="tr-TR" dirty="0"/>
              <a:t>Komisyon 26 Kasım 2017 itibariyle onaylanmış kuruluş atamalarının gerçekleştirileceği cihaz gruplarını belirten bir dizi liste yayımlar. </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14</a:t>
            </a:fld>
            <a:endParaRPr lang="en-US" dirty="0"/>
          </a:p>
        </p:txBody>
      </p:sp>
      <p:pic>
        <p:nvPicPr>
          <p:cNvPr id="6" name="Picture 2" descr="UDEM Logo Vector (.CDR) Free Download">
            <a:extLst>
              <a:ext uri="{FF2B5EF4-FFF2-40B4-BE49-F238E27FC236}">
                <a16:creationId xmlns:a16="http://schemas.microsoft.com/office/drawing/2014/main" id="{51202065-F5D9-97E3-2B20-2E29B7D296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78761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Madde 43 – </a:t>
            </a:r>
            <a:r>
              <a:rPr lang="tr-TR" dirty="0" err="1"/>
              <a:t>OK’ların</a:t>
            </a:r>
            <a:r>
              <a:rPr lang="tr-TR" dirty="0"/>
              <a:t> kimlik numarası</a:t>
            </a:r>
          </a:p>
        </p:txBody>
      </p:sp>
      <p:sp>
        <p:nvSpPr>
          <p:cNvPr id="3" name="İçerik Yer Tutucusu 2"/>
          <p:cNvSpPr>
            <a:spLocks noGrp="1"/>
          </p:cNvSpPr>
          <p:nvPr>
            <p:ph idx="1"/>
          </p:nvPr>
        </p:nvSpPr>
        <p:spPr/>
        <p:txBody>
          <a:bodyPr/>
          <a:lstStyle/>
          <a:p>
            <a:r>
              <a:rPr lang="tr-TR" dirty="0"/>
              <a:t>Komisyon OK’lara tekil bir numara verir. Daha önceden MDD’de atanmış OK’lar Regülasyonda da atandığı takdirde </a:t>
            </a:r>
            <a:r>
              <a:rPr lang="tr-TR" b="1" dirty="0"/>
              <a:t>aynı numaraları </a:t>
            </a:r>
            <a:r>
              <a:rPr lang="tr-TR" dirty="0"/>
              <a:t>sabit kalacaktır. </a:t>
            </a:r>
          </a:p>
          <a:p>
            <a:r>
              <a:rPr lang="tr-TR" dirty="0"/>
              <a:t>Komisyon ataması yapılan onaylanmış kuruluşların numaraları, uygunluk değerlendirme faaliyetleri ve atama kapsamlarını içerecek şekilde bir liste yayımlar ve güncel tutar. </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15</a:t>
            </a:fld>
            <a:endParaRPr lang="en-US" dirty="0"/>
          </a:p>
        </p:txBody>
      </p:sp>
      <p:pic>
        <p:nvPicPr>
          <p:cNvPr id="6" name="Picture 2" descr="UDEM Logo Vector (.CDR) Free Download">
            <a:extLst>
              <a:ext uri="{FF2B5EF4-FFF2-40B4-BE49-F238E27FC236}">
                <a16:creationId xmlns:a16="http://schemas.microsoft.com/office/drawing/2014/main" id="{D44FA2CF-79D0-A9AA-3930-53DF6B2E17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Diyagram 6">
            <a:extLst>
              <a:ext uri="{FF2B5EF4-FFF2-40B4-BE49-F238E27FC236}">
                <a16:creationId xmlns:a16="http://schemas.microsoft.com/office/drawing/2014/main" id="{D51D4B92-5568-1C78-D6DC-DDA803FBB6E1}"/>
              </a:ext>
            </a:extLst>
          </p:cNvPr>
          <p:cNvGraphicFramePr/>
          <p:nvPr>
            <p:extLst>
              <p:ext uri="{D42A27DB-BD31-4B8C-83A1-F6EECF244321}">
                <p14:modId xmlns:p14="http://schemas.microsoft.com/office/powerpoint/2010/main" val="4145314064"/>
              </p:ext>
            </p:extLst>
          </p:nvPr>
        </p:nvGraphicFramePr>
        <p:xfrm>
          <a:off x="7060931" y="4350957"/>
          <a:ext cx="4343400" cy="16679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750559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dirty="0"/>
              <a:t>Madde 44 – </a:t>
            </a:r>
            <a:r>
              <a:rPr lang="tr-TR" sz="3200" dirty="0" err="1"/>
              <a:t>OK’ların</a:t>
            </a:r>
            <a:r>
              <a:rPr lang="tr-TR" sz="3200" dirty="0"/>
              <a:t> izlenmesi ve yeniden değerlendirilmesi</a:t>
            </a:r>
          </a:p>
        </p:txBody>
      </p:sp>
      <p:sp>
        <p:nvSpPr>
          <p:cNvPr id="3" name="İçerik Yer Tutucusu 2"/>
          <p:cNvSpPr>
            <a:spLocks noGrp="1"/>
          </p:cNvSpPr>
          <p:nvPr>
            <p:ph idx="1"/>
          </p:nvPr>
        </p:nvSpPr>
        <p:spPr>
          <a:xfrm>
            <a:off x="1154954" y="2363639"/>
            <a:ext cx="10602850" cy="4226942"/>
          </a:xfrm>
        </p:spPr>
        <p:txBody>
          <a:bodyPr>
            <a:normAutofit/>
          </a:bodyPr>
          <a:lstStyle/>
          <a:p>
            <a:r>
              <a:rPr lang="tr-TR" dirty="0"/>
              <a:t>OK’lar Ek VII kapsamındaki gerekliliklere uygunluk durumlarını etkileyici herhangi bir değişikliği otoriteye </a:t>
            </a:r>
            <a:r>
              <a:rPr lang="tr-TR" b="1" dirty="0"/>
              <a:t>15 gün </a:t>
            </a:r>
            <a:r>
              <a:rPr lang="tr-TR" dirty="0"/>
              <a:t>içerisinde bildirirler. </a:t>
            </a:r>
          </a:p>
          <a:p>
            <a:r>
              <a:rPr lang="tr-TR" dirty="0"/>
              <a:t>Otoriteler OK’ların regülasyona uygunluğunu kendilerini, tedarikçi ve iştirakçilerini izleyerek doğrularlar. </a:t>
            </a:r>
          </a:p>
          <a:p>
            <a:r>
              <a:rPr lang="tr-TR" dirty="0"/>
              <a:t>Komisyon veya OK başka bir OK’ya belgelendirme hizmetleriyle ilgili bir soru sorduğunda aynı talebin kopyasını OK’nın yetkili otoritesine de gönderir. OK en geç 15 gün içinde yanıtlar. </a:t>
            </a:r>
          </a:p>
          <a:p>
            <a:r>
              <a:rPr lang="tr-TR" dirty="0"/>
              <a:t>Yılda en az 1 kez otoriteler OK’ları ve taşeronlarını denetler. Gözetim değerlendirmelerini otorite yıllık plana göre yapar ve bu planı MDCG ve Komisyona gönderir.</a:t>
            </a:r>
          </a:p>
          <a:p>
            <a:r>
              <a:rPr lang="tr-TR" dirty="0"/>
              <a:t>Gözetim değerlendirmesi tanık denetimlerini de içerir.</a:t>
            </a:r>
          </a:p>
          <a:p>
            <a:r>
              <a:rPr lang="tr-TR" dirty="0"/>
              <a:t>Gözetim değerlendirmesi pazar gözetimi, </a:t>
            </a:r>
            <a:r>
              <a:rPr lang="tr-TR" dirty="0" err="1"/>
              <a:t>vijilans</a:t>
            </a:r>
            <a:r>
              <a:rPr lang="tr-TR" dirty="0"/>
              <a:t> ve pazara arz sonrası verileri de içermelidir. </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16</a:t>
            </a:fld>
            <a:endParaRPr lang="en-US" dirty="0"/>
          </a:p>
        </p:txBody>
      </p:sp>
      <p:sp>
        <p:nvSpPr>
          <p:cNvPr id="6" name="Akış Çizelgesi: Belge 5">
            <a:extLst>
              <a:ext uri="{FF2B5EF4-FFF2-40B4-BE49-F238E27FC236}">
                <a16:creationId xmlns:a16="http://schemas.microsoft.com/office/drawing/2014/main" id="{8A820376-A995-5558-A5E7-C966D68C1E0B}"/>
              </a:ext>
            </a:extLst>
          </p:cNvPr>
          <p:cNvSpPr/>
          <p:nvPr/>
        </p:nvSpPr>
        <p:spPr>
          <a:xfrm>
            <a:off x="10070591" y="1078786"/>
            <a:ext cx="1486252" cy="1162713"/>
          </a:xfrm>
          <a:prstGeom prst="flowChartDocumen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tr-TR" b="1" dirty="0">
                <a:solidFill>
                  <a:srgbClr val="666666"/>
                </a:solidFill>
                <a:latin typeface="+mj-lt"/>
              </a:rPr>
              <a:t>MDCG 2022-13</a:t>
            </a:r>
          </a:p>
        </p:txBody>
      </p:sp>
      <p:pic>
        <p:nvPicPr>
          <p:cNvPr id="7" name="Picture 2" descr="UDEM Logo Vector (.CDR) Free Download">
            <a:extLst>
              <a:ext uri="{FF2B5EF4-FFF2-40B4-BE49-F238E27FC236}">
                <a16:creationId xmlns:a16="http://schemas.microsoft.com/office/drawing/2014/main" id="{F878507C-7000-C323-4965-4A596B3B81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14777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dirty="0"/>
              <a:t>Madde 44 – </a:t>
            </a:r>
            <a:r>
              <a:rPr lang="tr-TR" sz="3200" dirty="0" err="1"/>
              <a:t>OK’ların</a:t>
            </a:r>
            <a:r>
              <a:rPr lang="tr-TR" sz="3200" dirty="0"/>
              <a:t> izlenmesi ve yeniden değerlendirilmesi</a:t>
            </a:r>
          </a:p>
        </p:txBody>
      </p:sp>
      <p:sp>
        <p:nvSpPr>
          <p:cNvPr id="3" name="İçerik Yer Tutucusu 2"/>
          <p:cNvSpPr>
            <a:spLocks noGrp="1"/>
          </p:cNvSpPr>
          <p:nvPr>
            <p:ph idx="1"/>
          </p:nvPr>
        </p:nvSpPr>
        <p:spPr>
          <a:xfrm>
            <a:off x="1154954" y="2363639"/>
            <a:ext cx="10602850" cy="4226942"/>
          </a:xfrm>
        </p:spPr>
        <p:txBody>
          <a:bodyPr>
            <a:normAutofit/>
          </a:bodyPr>
          <a:lstStyle/>
          <a:p>
            <a:r>
              <a:rPr lang="tr-TR" dirty="0"/>
              <a:t>Otorite gözetim değerlendirmeleri dışında özel bir konuyu değerlendirmek ve uygunluk durumunu görmek amacıyla OK ya kısa ve habersiz ziyaretler yapabilir.</a:t>
            </a:r>
          </a:p>
          <a:p>
            <a:r>
              <a:rPr lang="tr-TR" dirty="0"/>
              <a:t>Otorite OK’nın üretici teknik dosyası incelemelerini de değerlendirir. (özellikle klinik değerlendirme)</a:t>
            </a:r>
          </a:p>
          <a:p>
            <a:r>
              <a:rPr lang="tr-TR" dirty="0"/>
              <a:t>Otorite uygunsuzlukları dokümante etmeli ve bunların düzeltici faaliyetlerini zamanlamaya uygun olarak takip eder. </a:t>
            </a:r>
          </a:p>
          <a:p>
            <a:r>
              <a:rPr lang="tr-TR" b="1" dirty="0"/>
              <a:t>Atandıktan 3 yıl sonra ve sonrasında her 4 yılda bir </a:t>
            </a:r>
            <a:r>
              <a:rPr lang="tr-TR" dirty="0"/>
              <a:t>OK ortak denetimden geçer.</a:t>
            </a:r>
          </a:p>
          <a:p>
            <a:r>
              <a:rPr lang="tr-TR" dirty="0"/>
              <a:t>Komisyon Art 115 e göre ortak denetim sıklığını değiştirebilir.</a:t>
            </a:r>
          </a:p>
          <a:p>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17</a:t>
            </a:fld>
            <a:endParaRPr lang="en-US" dirty="0"/>
          </a:p>
        </p:txBody>
      </p:sp>
      <p:sp>
        <p:nvSpPr>
          <p:cNvPr id="6" name="Akış Çizelgesi: Belge 5">
            <a:extLst>
              <a:ext uri="{FF2B5EF4-FFF2-40B4-BE49-F238E27FC236}">
                <a16:creationId xmlns:a16="http://schemas.microsoft.com/office/drawing/2014/main" id="{8A820376-A995-5558-A5E7-C966D68C1E0B}"/>
              </a:ext>
            </a:extLst>
          </p:cNvPr>
          <p:cNvSpPr/>
          <p:nvPr/>
        </p:nvSpPr>
        <p:spPr>
          <a:xfrm>
            <a:off x="10066613" y="1063416"/>
            <a:ext cx="1486252" cy="1162713"/>
          </a:xfrm>
          <a:prstGeom prst="flowChartDocumen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tr-TR" b="1" dirty="0">
                <a:solidFill>
                  <a:srgbClr val="666666"/>
                </a:solidFill>
                <a:latin typeface="+mj-lt"/>
              </a:rPr>
              <a:t>MDCG 2022-13</a:t>
            </a:r>
          </a:p>
        </p:txBody>
      </p:sp>
      <p:pic>
        <p:nvPicPr>
          <p:cNvPr id="7" name="Picture 2" descr="UDEM Logo Vector (.CDR) Free Download">
            <a:extLst>
              <a:ext uri="{FF2B5EF4-FFF2-40B4-BE49-F238E27FC236}">
                <a16:creationId xmlns:a16="http://schemas.microsoft.com/office/drawing/2014/main" id="{BCBE7CBC-A3FF-9076-D2B2-0D8A09C363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4848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4954" y="973668"/>
            <a:ext cx="10326804" cy="706964"/>
          </a:xfrm>
        </p:spPr>
        <p:txBody>
          <a:bodyPr/>
          <a:lstStyle/>
          <a:p>
            <a:r>
              <a:rPr lang="tr-TR" sz="3200" dirty="0"/>
              <a:t>Madde 45 – Teknik dokümantasyona ve klinik değerlendirme dokümantasyonuna dair OK değerlendirmesinin incelenmesi</a:t>
            </a:r>
          </a:p>
        </p:txBody>
      </p:sp>
      <p:sp>
        <p:nvSpPr>
          <p:cNvPr id="3" name="İçerik Yer Tutucusu 2"/>
          <p:cNvSpPr>
            <a:spLocks noGrp="1"/>
          </p:cNvSpPr>
          <p:nvPr>
            <p:ph idx="1"/>
          </p:nvPr>
        </p:nvSpPr>
        <p:spPr/>
        <p:txBody>
          <a:bodyPr>
            <a:normAutofit fontScale="92500" lnSpcReduction="20000"/>
          </a:bodyPr>
          <a:lstStyle/>
          <a:p>
            <a:r>
              <a:rPr lang="tr-TR" dirty="0"/>
              <a:t>Otoriteler gözetim değerlendirmelerinde yeterli miktarda OK’nın üretici teknik dosya incelemesini (özellikle klinik değerlendirme) değerlendirir. Bu değerlendirmeler hem saha da hem de ofiste olabilir.</a:t>
            </a:r>
          </a:p>
          <a:p>
            <a:r>
              <a:rPr lang="tr-TR" dirty="0"/>
              <a:t>Örneklem alınacak dosyalar planlanmalı ve cihaz tip ve risklerine göre seçilir. En yüksek risk grubundaki cihazlar özellikle değerlendirilir.</a:t>
            </a:r>
          </a:p>
          <a:p>
            <a:r>
              <a:rPr lang="tr-TR" dirty="0"/>
              <a:t>Otoriteler OK’nın prosedürlerine ve diğer dokümanlarına bakarak OK’nın değerlendirmelerinin uygun olduğunu değerlendirir.</a:t>
            </a:r>
          </a:p>
          <a:p>
            <a:r>
              <a:rPr lang="tr-TR" dirty="0"/>
              <a:t>Gözetim değerlendirmeleri de aynı şekilde uzmanlarca gerçekleştirilir.</a:t>
            </a:r>
          </a:p>
          <a:p>
            <a:r>
              <a:rPr lang="tr-TR" dirty="0"/>
              <a:t>Otoritenin, ODE’nin rapor ve değerlendirmeleri, şikayetler vb. baz alınarak MDCG teknik dosya örnekleminin sıklığında değişiklik önerebilir.</a:t>
            </a:r>
          </a:p>
          <a:p>
            <a:r>
              <a:rPr lang="tr-TR" dirty="0"/>
              <a:t>Komisyon art 114 kapsamında önlemler alabilir. (182/2011 Art 5 gereği komite oylamasına sunulur.)</a:t>
            </a:r>
          </a:p>
          <a:p>
            <a:endParaRPr lang="tr-TR" dirty="0"/>
          </a:p>
          <a:p>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18</a:t>
            </a:fld>
            <a:endParaRPr lang="en-US" dirty="0"/>
          </a:p>
        </p:txBody>
      </p:sp>
      <p:pic>
        <p:nvPicPr>
          <p:cNvPr id="6" name="Picture 2" descr="UDEM Logo Vector (.CDR) Free Download">
            <a:extLst>
              <a:ext uri="{FF2B5EF4-FFF2-40B4-BE49-F238E27FC236}">
                <a16:creationId xmlns:a16="http://schemas.microsoft.com/office/drawing/2014/main" id="{C90595E7-D273-01AE-14CC-00C77923BF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8894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dirty="0"/>
              <a:t>Madde 46 – Atama ve bildirim değişiklikleri</a:t>
            </a:r>
          </a:p>
        </p:txBody>
      </p:sp>
      <p:sp>
        <p:nvSpPr>
          <p:cNvPr id="3" name="İçerik Yer Tutucusu 2"/>
          <p:cNvSpPr>
            <a:spLocks noGrp="1"/>
          </p:cNvSpPr>
          <p:nvPr>
            <p:ph idx="1"/>
          </p:nvPr>
        </p:nvSpPr>
        <p:spPr/>
        <p:txBody>
          <a:bodyPr>
            <a:normAutofit fontScale="92500" lnSpcReduction="10000"/>
          </a:bodyPr>
          <a:lstStyle/>
          <a:p>
            <a:r>
              <a:rPr lang="tr-TR" dirty="0"/>
              <a:t>Otoriteler Komisyona ve diğer yetkili otoritelere OK atamasıyla ilgili tüm değişiklikleri bildirirler. </a:t>
            </a:r>
          </a:p>
          <a:p>
            <a:r>
              <a:rPr lang="tr-TR" dirty="0"/>
              <a:t>Kapsam genişletme prosesi için de Art 39-42 uygulanır, ortak denetim gerçekleştirilir.</a:t>
            </a:r>
          </a:p>
          <a:p>
            <a:r>
              <a:rPr lang="tr-TR" dirty="0"/>
              <a:t>Komisyon notifikasyon değişikliğini hemen NAND’da yayınlar.</a:t>
            </a:r>
          </a:p>
          <a:p>
            <a:r>
              <a:rPr lang="tr-TR" dirty="0"/>
              <a:t>OK statüsüne son vermek istiyorsa otoriteyi ve üreticileri erkenden bilgilendirir. </a:t>
            </a:r>
            <a:r>
              <a:rPr lang="tr-TR" b="1" dirty="0"/>
              <a:t>(1 yıl) </a:t>
            </a:r>
            <a:r>
              <a:rPr lang="tr-TR" dirty="0"/>
              <a:t>Sertifikalar başka bir OK sorumluluğu alacağını yazılı olarak beyan ettiği takdirde en fazla </a:t>
            </a:r>
            <a:r>
              <a:rPr lang="tr-TR" b="1" dirty="0"/>
              <a:t>9 ay </a:t>
            </a:r>
            <a:r>
              <a:rPr lang="tr-TR" dirty="0"/>
              <a:t>geçerliliğini koruyabilir. Bu süre sonunda yeni OK tam bir değerlendirme yapmış olmalı. </a:t>
            </a:r>
          </a:p>
          <a:p>
            <a:r>
              <a:rPr lang="tr-TR" dirty="0"/>
              <a:t>Otorite OK’nın gereklilikleri yerine getirmediğinden emin olduğunda durumun ciddiyetine göre atamayı askıya alabilir, kısıtlayabilir veya tamamen veya kısmen iptal edebilir. </a:t>
            </a:r>
            <a:r>
              <a:rPr lang="tr-TR" b="1" dirty="0"/>
              <a:t>Askı süreci 1 yılı geçemez.</a:t>
            </a:r>
          </a:p>
          <a:p>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19</a:t>
            </a:fld>
            <a:endParaRPr lang="en-US" dirty="0"/>
          </a:p>
        </p:txBody>
      </p:sp>
      <p:pic>
        <p:nvPicPr>
          <p:cNvPr id="6" name="Picture 2" descr="UDEM Logo Vector (.CDR) Free Download">
            <a:extLst>
              <a:ext uri="{FF2B5EF4-FFF2-40B4-BE49-F238E27FC236}">
                <a16:creationId xmlns:a16="http://schemas.microsoft.com/office/drawing/2014/main" id="{9ECBD89B-1B38-16FD-3590-3B269F1658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4932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Madde 35 – Onaylanmış kuruluşlardan sorumlu otorite</a:t>
            </a:r>
          </a:p>
        </p:txBody>
      </p:sp>
      <p:sp>
        <p:nvSpPr>
          <p:cNvPr id="3" name="İçerik Yer Tutucusu 2"/>
          <p:cNvSpPr>
            <a:spLocks noGrp="1"/>
          </p:cNvSpPr>
          <p:nvPr>
            <p:ph idx="1"/>
          </p:nvPr>
        </p:nvSpPr>
        <p:spPr/>
        <p:txBody>
          <a:bodyPr>
            <a:normAutofit fontScale="92500" lnSpcReduction="20000"/>
          </a:bodyPr>
          <a:lstStyle/>
          <a:p>
            <a:r>
              <a:rPr lang="tr-TR" dirty="0"/>
              <a:t>OK ataması yapacak veya yapmış olan üye ülkelerin bu Regülasyona göre kendi iç mevzuatı altında OK’ların atamasını, izlemesini yapacak bir otorite belirler. </a:t>
            </a:r>
          </a:p>
          <a:p>
            <a:r>
              <a:rPr lang="tr-TR" dirty="0"/>
              <a:t>Otoriteler OK’larla çıkar çatışmasına sebep olmayacak şekilde organize olmalıdır.</a:t>
            </a:r>
          </a:p>
          <a:p>
            <a:r>
              <a:rPr lang="tr-TR" dirty="0"/>
              <a:t>Otoritede atama kararı veren kişi/</a:t>
            </a:r>
            <a:r>
              <a:rPr lang="tr-TR" dirty="0" err="1"/>
              <a:t>ler</a:t>
            </a:r>
            <a:r>
              <a:rPr lang="tr-TR" dirty="0"/>
              <a:t> değerlendiricilerden farklı olmalıdır.</a:t>
            </a:r>
          </a:p>
          <a:p>
            <a:r>
              <a:rPr lang="tr-TR" dirty="0"/>
              <a:t>Otoriteler edindikleri bilgilerin gizliliğini sağlar. </a:t>
            </a:r>
          </a:p>
          <a:p>
            <a:r>
              <a:rPr lang="tr-TR" dirty="0"/>
              <a:t>Otorite yeterli sayıda yetkin personele sahip olmalıdır.</a:t>
            </a:r>
          </a:p>
          <a:p>
            <a:r>
              <a:rPr lang="tr-TR" dirty="0"/>
              <a:t>Üye ülkeler değerlendirme, atama ve notifikasyon süreçleri ile ilgili bilgileri halka açık tutmalıdır.</a:t>
            </a:r>
          </a:p>
          <a:p>
            <a:r>
              <a:rPr lang="tr-TR" dirty="0"/>
              <a:t>Otoriteler kılavuz doküman, eğitim, deneyim paylaşımlarında bulunulan </a:t>
            </a:r>
            <a:r>
              <a:rPr lang="tr-TR" dirty="0" err="1"/>
              <a:t>peer-review</a:t>
            </a:r>
            <a:r>
              <a:rPr lang="tr-TR" dirty="0"/>
              <a:t> faaliyetlerine katılım sağlamalıdır.</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2</a:t>
            </a:fld>
            <a:endParaRPr lang="en-US" dirty="0"/>
          </a:p>
        </p:txBody>
      </p:sp>
      <p:sp>
        <p:nvSpPr>
          <p:cNvPr id="6" name="Akış Çizelgesi: Belge 5">
            <a:extLst>
              <a:ext uri="{FF2B5EF4-FFF2-40B4-BE49-F238E27FC236}">
                <a16:creationId xmlns:a16="http://schemas.microsoft.com/office/drawing/2014/main" id="{321C32A2-3C8E-4D85-ED15-432609A35656}"/>
              </a:ext>
            </a:extLst>
          </p:cNvPr>
          <p:cNvSpPr/>
          <p:nvPr/>
        </p:nvSpPr>
        <p:spPr>
          <a:xfrm>
            <a:off x="10028513" y="1181454"/>
            <a:ext cx="1486252" cy="1162713"/>
          </a:xfrm>
          <a:prstGeom prst="flowChartDocumen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tr-TR" b="1" dirty="0">
                <a:solidFill>
                  <a:srgbClr val="666666"/>
                </a:solidFill>
                <a:latin typeface="+mj-lt"/>
              </a:rPr>
              <a:t>MDCG 2022-13</a:t>
            </a:r>
          </a:p>
        </p:txBody>
      </p:sp>
      <p:sp>
        <p:nvSpPr>
          <p:cNvPr id="8" name="Akış Çizelgesi: Görüntüleme 7">
            <a:extLst>
              <a:ext uri="{FF2B5EF4-FFF2-40B4-BE49-F238E27FC236}">
                <a16:creationId xmlns:a16="http://schemas.microsoft.com/office/drawing/2014/main" id="{0C384320-D5BE-D54C-E3CF-8FF325771CD5}"/>
              </a:ext>
            </a:extLst>
          </p:cNvPr>
          <p:cNvSpPr/>
          <p:nvPr/>
        </p:nvSpPr>
        <p:spPr>
          <a:xfrm>
            <a:off x="9980613" y="4965700"/>
            <a:ext cx="1890103" cy="1308100"/>
          </a:xfrm>
          <a:prstGeom prst="flowChartDisplay">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tr-TR" u="sng" dirty="0"/>
              <a:t>Peer </a:t>
            </a:r>
            <a:r>
              <a:rPr lang="tr-TR" u="sng" dirty="0" err="1"/>
              <a:t>review</a:t>
            </a:r>
            <a:r>
              <a:rPr lang="tr-TR" u="sng" dirty="0"/>
              <a:t>: akran değerlendirmesi</a:t>
            </a:r>
          </a:p>
        </p:txBody>
      </p:sp>
      <p:pic>
        <p:nvPicPr>
          <p:cNvPr id="7" name="Picture 2" descr="UDEM Logo Vector (.CDR) Free Download">
            <a:extLst>
              <a:ext uri="{FF2B5EF4-FFF2-40B4-BE49-F238E27FC236}">
                <a16:creationId xmlns:a16="http://schemas.microsoft.com/office/drawing/2014/main" id="{EC4064E4-E8AD-E723-CE31-6B1A3EBFC1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63765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dirty="0"/>
              <a:t>Madde 46 – Atama ve bildirim değişiklikleri</a:t>
            </a:r>
          </a:p>
        </p:txBody>
      </p:sp>
      <p:sp>
        <p:nvSpPr>
          <p:cNvPr id="3" name="İçerik Yer Tutucusu 2"/>
          <p:cNvSpPr>
            <a:spLocks noGrp="1"/>
          </p:cNvSpPr>
          <p:nvPr>
            <p:ph idx="1"/>
          </p:nvPr>
        </p:nvSpPr>
        <p:spPr/>
        <p:txBody>
          <a:bodyPr>
            <a:normAutofit fontScale="92500"/>
          </a:bodyPr>
          <a:lstStyle/>
          <a:p>
            <a:r>
              <a:rPr lang="tr-TR" dirty="0"/>
              <a:t>Atamasının askıya alındığı, kısıtlandığı veya iptal edildiği durumlarda OK en geç </a:t>
            </a:r>
            <a:r>
              <a:rPr lang="tr-TR" b="1" dirty="0"/>
              <a:t>10 gün </a:t>
            </a:r>
            <a:r>
              <a:rPr lang="tr-TR" dirty="0"/>
              <a:t>içerisinde müşterilerini bilgilendirir.</a:t>
            </a:r>
          </a:p>
          <a:p>
            <a:r>
              <a:rPr lang="tr-TR" dirty="0"/>
              <a:t>Atamanın kısıtlanması, askıya alınması veya iptal edilmesi durumlarında yetkili otorite:</a:t>
            </a:r>
          </a:p>
          <a:p>
            <a:pPr lvl="1"/>
            <a:r>
              <a:rPr lang="tr-TR" dirty="0"/>
              <a:t>Durumun sertifikalar üzerindeki etkisini değerlendirir.</a:t>
            </a:r>
          </a:p>
          <a:p>
            <a:pPr lvl="1"/>
            <a:r>
              <a:rPr lang="tr-TR" dirty="0"/>
              <a:t>Durum değişikliğinden sonraki </a:t>
            </a:r>
            <a:r>
              <a:rPr lang="tr-TR" b="1" dirty="0"/>
              <a:t>3 ay </a:t>
            </a:r>
            <a:r>
              <a:rPr lang="tr-TR" dirty="0"/>
              <a:t>içinde Komisyona ve diğer otoritelere bulgularını raporlandırır.</a:t>
            </a:r>
          </a:p>
          <a:p>
            <a:pPr lvl="1"/>
            <a:r>
              <a:rPr lang="tr-TR" dirty="0"/>
              <a:t>Ürün güvenliğini sağlamak için uygun olmayan şekilde düzenlenen sertifikalar için otoritenin belirlediği zaman aralığında ilgili belgeleri askıya alır veya iptal eder.</a:t>
            </a:r>
          </a:p>
          <a:p>
            <a:pPr lvl="1"/>
            <a:r>
              <a:rPr lang="tr-TR" dirty="0"/>
              <a:t>Belgesi askıya alınan veya iptal edilen müşteriler ile ilgili aktif pazara sahip diğer otoriteleri bilgilendirir.</a:t>
            </a:r>
          </a:p>
          <a:p>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20</a:t>
            </a:fld>
            <a:endParaRPr lang="en-US" dirty="0"/>
          </a:p>
        </p:txBody>
      </p:sp>
      <p:pic>
        <p:nvPicPr>
          <p:cNvPr id="6" name="Picture 2" descr="UDEM Logo Vector (.CDR) Free Download">
            <a:extLst>
              <a:ext uri="{FF2B5EF4-FFF2-40B4-BE49-F238E27FC236}">
                <a16:creationId xmlns:a16="http://schemas.microsoft.com/office/drawing/2014/main" id="{D6C1E25D-6B54-BEF3-1D75-FAA1125DB6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6371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dirty="0"/>
              <a:t>Madde 46 – Atama ve bildirim değişiklikleri</a:t>
            </a:r>
          </a:p>
        </p:txBody>
      </p:sp>
      <p:sp>
        <p:nvSpPr>
          <p:cNvPr id="3" name="İçerik Yer Tutucusu 2"/>
          <p:cNvSpPr>
            <a:spLocks noGrp="1"/>
          </p:cNvSpPr>
          <p:nvPr>
            <p:ph idx="1"/>
          </p:nvPr>
        </p:nvSpPr>
        <p:spPr/>
        <p:txBody>
          <a:bodyPr/>
          <a:lstStyle/>
          <a:p>
            <a:r>
              <a:rPr lang="tr-TR" dirty="0"/>
              <a:t>Diğer sertifikalar aşağıdaki durumlarda geçerli kalabilir:</a:t>
            </a:r>
          </a:p>
          <a:p>
            <a:pPr lvl="1"/>
            <a:r>
              <a:rPr lang="tr-TR" dirty="0"/>
              <a:t>Askı veya iptalden sonraki 1 ay içinde otoritenin ürün güvenliği ile ilgili olumsuz bir durum olmadığını doğrulaması</a:t>
            </a:r>
          </a:p>
          <a:p>
            <a:pPr lvl="1"/>
            <a:r>
              <a:rPr lang="tr-TR" dirty="0"/>
              <a:t>Otorite askı ve kısıtlama sürecinde OK’nın yeni belge, belge yenileme, kapsam genişletme gibi belgelendirme süreçlerine devam etmediğini doğrular ve OK’nın mevcut kalan belgeler ile ilgili sorumluluğuna devam edip edemeyeceğini bildirir. OK’nın gözetim faaliyetlerine devam edememesi durumunda askı ve kısıtlamadan sonraki </a:t>
            </a:r>
            <a:r>
              <a:rPr lang="tr-TR" b="1" dirty="0"/>
              <a:t>3 ay </a:t>
            </a:r>
            <a:r>
              <a:rPr lang="tr-TR" dirty="0"/>
              <a:t>içerisinde pazarında bulunduğu otoritelere başka yetkin bir OK tarafından gözetim faaliyetlerinin devam ettiği bilgisini verir.</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21</a:t>
            </a:fld>
            <a:endParaRPr lang="en-US" dirty="0"/>
          </a:p>
        </p:txBody>
      </p:sp>
      <p:pic>
        <p:nvPicPr>
          <p:cNvPr id="6" name="Picture 2" descr="UDEM Logo Vector (.CDR) Free Download">
            <a:extLst>
              <a:ext uri="{FF2B5EF4-FFF2-40B4-BE49-F238E27FC236}">
                <a16:creationId xmlns:a16="http://schemas.microsoft.com/office/drawing/2014/main" id="{6D992132-C6F4-A716-2B49-4FE3C2A7E4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32559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dirty="0"/>
              <a:t>Madde 46 – Atama ve bildirim değişiklikleri</a:t>
            </a:r>
          </a:p>
        </p:txBody>
      </p:sp>
      <p:sp>
        <p:nvSpPr>
          <p:cNvPr id="3" name="İçerik Yer Tutucusu 2"/>
          <p:cNvSpPr>
            <a:spLocks noGrp="1"/>
          </p:cNvSpPr>
          <p:nvPr>
            <p:ph idx="1"/>
          </p:nvPr>
        </p:nvSpPr>
        <p:spPr/>
        <p:txBody>
          <a:bodyPr/>
          <a:lstStyle/>
          <a:p>
            <a:r>
              <a:rPr lang="tr-TR" dirty="0"/>
              <a:t>Atamanın iptali durumunda yanlış belgelendirmeler dışındaki mevcut kalan belgeler </a:t>
            </a:r>
            <a:r>
              <a:rPr lang="tr-TR" b="1" dirty="0"/>
              <a:t>9 ay</a:t>
            </a:r>
            <a:r>
              <a:rPr lang="tr-TR" dirty="0"/>
              <a:t> boyunca geçerliliklerini aşağıdaki durumlarda korurlar:</a:t>
            </a:r>
          </a:p>
          <a:p>
            <a:pPr lvl="1"/>
            <a:r>
              <a:rPr lang="tr-TR" dirty="0"/>
              <a:t>Pazarında bulunduğu yetkili otorite ürün güvenliği ile ilgili problem olmadığını doğrularsa</a:t>
            </a:r>
          </a:p>
          <a:p>
            <a:pPr lvl="1"/>
            <a:r>
              <a:rPr lang="tr-TR" dirty="0"/>
              <a:t>Başka bir OK bu belgeler ile ilgili sorumluluğu alıp iptalden sonraki </a:t>
            </a:r>
            <a:r>
              <a:rPr lang="tr-TR" b="1" dirty="0"/>
              <a:t>12 ay </a:t>
            </a:r>
            <a:r>
              <a:rPr lang="tr-TR" dirty="0"/>
              <a:t>içerisinde tam bir değerlendirme yapacağını yazılı olarak beyan ediyorsa</a:t>
            </a:r>
          </a:p>
          <a:p>
            <a:r>
              <a:rPr lang="tr-TR" dirty="0"/>
              <a:t>İlk durum söz konusu ise otorite toplamda </a:t>
            </a:r>
            <a:r>
              <a:rPr lang="tr-TR" b="1" dirty="0"/>
              <a:t>12 ayı geçmeyecek şekilde 3 aylık </a:t>
            </a:r>
            <a:r>
              <a:rPr lang="tr-TR" dirty="0"/>
              <a:t>sürelerle sertifikanın geçerliliğini uzatabilir.</a:t>
            </a:r>
          </a:p>
          <a:p>
            <a:r>
              <a:rPr lang="tr-TR" dirty="0"/>
              <a:t>Atama değişikliği konusunda otorite veya OK Komisyonu, yetkili otoriteleri ve OK’ları bilgilendirir.</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22</a:t>
            </a:fld>
            <a:endParaRPr lang="en-US" dirty="0"/>
          </a:p>
        </p:txBody>
      </p:sp>
      <p:pic>
        <p:nvPicPr>
          <p:cNvPr id="6" name="Picture 2" descr="UDEM Logo Vector (.CDR) Free Download">
            <a:extLst>
              <a:ext uri="{FF2B5EF4-FFF2-40B4-BE49-F238E27FC236}">
                <a16:creationId xmlns:a16="http://schemas.microsoft.com/office/drawing/2014/main" id="{C1F2A3DC-EFC1-83F6-779A-EB29C4218A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16440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4954" y="973668"/>
            <a:ext cx="9990374" cy="706964"/>
          </a:xfrm>
        </p:spPr>
        <p:txBody>
          <a:bodyPr/>
          <a:lstStyle/>
          <a:p>
            <a:r>
              <a:rPr lang="tr-TR" sz="3200" dirty="0"/>
              <a:t>Madde 47 – Onaylanmış kuruluşların yetkinliğine ilişkin itirazlar</a:t>
            </a:r>
          </a:p>
        </p:txBody>
      </p:sp>
      <p:sp>
        <p:nvSpPr>
          <p:cNvPr id="3" name="İçerik Yer Tutucusu 2"/>
          <p:cNvSpPr>
            <a:spLocks noGrp="1"/>
          </p:cNvSpPr>
          <p:nvPr>
            <p:ph idx="1"/>
          </p:nvPr>
        </p:nvSpPr>
        <p:spPr/>
        <p:txBody>
          <a:bodyPr>
            <a:normAutofit fontScale="85000" lnSpcReduction="10000"/>
          </a:bodyPr>
          <a:lstStyle/>
          <a:p>
            <a:r>
              <a:rPr lang="tr-TR" dirty="0"/>
              <a:t>Komisyon OK’nın gereklilikleri yerine getirme durumuyla ilgili şüphelerin olması halinde MDCG ile birlikte araştırma yapar.</a:t>
            </a:r>
          </a:p>
          <a:p>
            <a:r>
              <a:rPr lang="tr-TR" dirty="0"/>
              <a:t>Yetkili otorite Komisyonun talep etmesi halinde OK’nın atamasındaki şüphelere yönelik tüm bilgileri sağlar.</a:t>
            </a:r>
          </a:p>
          <a:p>
            <a:r>
              <a:rPr lang="tr-TR" dirty="0"/>
              <a:t>Komisyon MDCG ile birlikte gerekçeli bir şüphenin oluşması halinde, şüpheli durumun otorite tarafından tamamıyla ele alınmaması durumunda veya otoritenin talebi üzerine Art 39(3),(4) teki değerlendirmeyi başlatabilir. (başvuru değerlendirme). Durumun ciddiyetine göre Komisyon otoritenin Art 44 gereği gerçekleştirilen yıllık gözetim denetimine 2 uzmanın katılımını talep edebilir.</a:t>
            </a:r>
          </a:p>
          <a:p>
            <a:r>
              <a:rPr lang="tr-TR" dirty="0"/>
              <a:t>Komisyon OK’nın gereklilikleri yerine getirmediğini düşünürse yetkili otoriteyi bilgilendirir ve askı, kapsam daraltma veya iptal vb. gerekli aksiyonları almasını talep eder.</a:t>
            </a:r>
          </a:p>
          <a:p>
            <a:r>
              <a:rPr lang="tr-TR" dirty="0"/>
              <a:t>Yetkili otoritenin gerekli aksiyonu almaması halinde Komisyon atamayı askıya alabilir, kapsamını daraltabilir veya iptal edebilir.</a:t>
            </a:r>
          </a:p>
          <a:p>
            <a:endParaRPr lang="tr-TR" dirty="0"/>
          </a:p>
          <a:p>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23</a:t>
            </a:fld>
            <a:endParaRPr lang="en-US" dirty="0"/>
          </a:p>
        </p:txBody>
      </p:sp>
      <p:pic>
        <p:nvPicPr>
          <p:cNvPr id="6" name="Picture 2" descr="UDEM Logo Vector (.CDR) Free Download">
            <a:extLst>
              <a:ext uri="{FF2B5EF4-FFF2-40B4-BE49-F238E27FC236}">
                <a16:creationId xmlns:a16="http://schemas.microsoft.com/office/drawing/2014/main" id="{7C8E90FC-A931-2DD5-B229-38EB0DF9DE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81080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4954" y="947920"/>
            <a:ext cx="9197586" cy="728480"/>
          </a:xfrm>
        </p:spPr>
        <p:txBody>
          <a:bodyPr/>
          <a:lstStyle/>
          <a:p>
            <a:r>
              <a:rPr lang="tr-TR" sz="2800" dirty="0"/>
              <a:t>Madde 48 – Akran değerlendirmesi ve </a:t>
            </a:r>
            <a:r>
              <a:rPr lang="tr-TR" sz="2800" dirty="0" err="1"/>
              <a:t>OK’lardan</a:t>
            </a:r>
            <a:r>
              <a:rPr lang="tr-TR" sz="2800" dirty="0"/>
              <a:t> sorumlu otoriteler arasında tecrübe paylaşımı</a:t>
            </a:r>
          </a:p>
        </p:txBody>
      </p:sp>
      <p:sp>
        <p:nvSpPr>
          <p:cNvPr id="3" name="İçerik Yer Tutucusu 2"/>
          <p:cNvSpPr>
            <a:spLocks noGrp="1"/>
          </p:cNvSpPr>
          <p:nvPr>
            <p:ph idx="1"/>
          </p:nvPr>
        </p:nvSpPr>
        <p:spPr>
          <a:xfrm>
            <a:off x="1112664" y="2551741"/>
            <a:ext cx="9911894" cy="3416300"/>
          </a:xfrm>
        </p:spPr>
        <p:txBody>
          <a:bodyPr>
            <a:normAutofit/>
          </a:bodyPr>
          <a:lstStyle/>
          <a:p>
            <a:r>
              <a:rPr lang="tr-TR" dirty="0"/>
              <a:t>Komisyon yetkili otoritelerin bir araya gelmesi deneyimlerini paylaşması için organizasyon ayarlar. Bu paylaşımlar şunları içerir:</a:t>
            </a:r>
          </a:p>
          <a:p>
            <a:pPr lvl="1"/>
            <a:r>
              <a:rPr lang="tr-TR" dirty="0"/>
              <a:t>NBOG dokümanları</a:t>
            </a:r>
          </a:p>
          <a:p>
            <a:pPr lvl="1"/>
            <a:r>
              <a:rPr lang="tr-TR" dirty="0"/>
              <a:t>MEDDEV dokümanları</a:t>
            </a:r>
          </a:p>
          <a:p>
            <a:pPr lvl="1"/>
            <a:r>
              <a:rPr lang="tr-TR" dirty="0"/>
              <a:t> Uzmanların eğitimi ve kalifikasyonu</a:t>
            </a:r>
          </a:p>
          <a:p>
            <a:pPr lvl="1"/>
            <a:r>
              <a:rPr lang="tr-TR" dirty="0"/>
              <a:t>OK atamalarındaki değişiklikleri, sertifika iptal ve transferleri ile ilgili trendlerin takibi</a:t>
            </a:r>
          </a:p>
          <a:p>
            <a:pPr lvl="1"/>
            <a:r>
              <a:rPr lang="tr-TR" dirty="0"/>
              <a:t>Kapsam kodlarındaki başvuruların takibi</a:t>
            </a:r>
          </a:p>
          <a:p>
            <a:pPr lvl="1"/>
            <a:r>
              <a:rPr lang="tr-TR" dirty="0"/>
              <a:t>Otoriteler ve Komisyon arasındaki işbirlikleriyle ilgili mekanizma</a:t>
            </a:r>
          </a:p>
          <a:p>
            <a:pPr lvl="1"/>
            <a:r>
              <a:rPr lang="tr-TR" dirty="0"/>
              <a:t>Otoritelerin ve Komisyonun OK’ların gözetimleri ile ilgili halk/kamu ile iletişim yöntemleri</a:t>
            </a:r>
          </a:p>
          <a:p>
            <a:pPr lvl="1"/>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24</a:t>
            </a:fld>
            <a:endParaRPr lang="en-US" dirty="0"/>
          </a:p>
        </p:txBody>
      </p:sp>
      <p:sp>
        <p:nvSpPr>
          <p:cNvPr id="8" name="Akış Çizelgesi: Görüntüleme 7">
            <a:extLst>
              <a:ext uri="{FF2B5EF4-FFF2-40B4-BE49-F238E27FC236}">
                <a16:creationId xmlns:a16="http://schemas.microsoft.com/office/drawing/2014/main" id="{B41E3EB1-58D9-092C-4BCB-5CF0F262F712}"/>
              </a:ext>
            </a:extLst>
          </p:cNvPr>
          <p:cNvSpPr/>
          <p:nvPr/>
        </p:nvSpPr>
        <p:spPr>
          <a:xfrm>
            <a:off x="10033001" y="2551741"/>
            <a:ext cx="2060454" cy="1308100"/>
          </a:xfrm>
          <a:prstGeom prst="flowChartDisplay">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tr-TR" u="sng" dirty="0"/>
              <a:t>Peer </a:t>
            </a:r>
            <a:r>
              <a:rPr lang="tr-TR" u="sng" dirty="0" err="1"/>
              <a:t>review</a:t>
            </a:r>
            <a:r>
              <a:rPr lang="tr-TR" u="sng" dirty="0"/>
              <a:t>: akran değerlen-</a:t>
            </a:r>
            <a:r>
              <a:rPr lang="tr-TR" u="sng" dirty="0" err="1"/>
              <a:t>dirmesi</a:t>
            </a:r>
            <a:endParaRPr lang="tr-TR" u="sng" dirty="0"/>
          </a:p>
        </p:txBody>
      </p:sp>
      <p:pic>
        <p:nvPicPr>
          <p:cNvPr id="6" name="Picture 2" descr="UDEM Logo Vector (.CDR) Free Download">
            <a:extLst>
              <a:ext uri="{FF2B5EF4-FFF2-40B4-BE49-F238E27FC236}">
                <a16:creationId xmlns:a16="http://schemas.microsoft.com/office/drawing/2014/main" id="{2D672EFF-45DF-CFD4-3AF1-9A9CD66294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12174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800" dirty="0"/>
              <a:t>Madde 48 – Akran değerlendirmesi ve </a:t>
            </a:r>
            <a:r>
              <a:rPr lang="tr-TR" sz="2800" dirty="0" err="1"/>
              <a:t>OK’lardan</a:t>
            </a:r>
            <a:r>
              <a:rPr lang="tr-TR" sz="2800" dirty="0"/>
              <a:t> sorumlu otoriteler arasında tecrübe paylaşımı</a:t>
            </a:r>
          </a:p>
        </p:txBody>
      </p:sp>
      <p:sp>
        <p:nvSpPr>
          <p:cNvPr id="3" name="İçerik Yer Tutucusu 2"/>
          <p:cNvSpPr>
            <a:spLocks noGrp="1"/>
          </p:cNvSpPr>
          <p:nvPr>
            <p:ph idx="1"/>
          </p:nvPr>
        </p:nvSpPr>
        <p:spPr/>
        <p:txBody>
          <a:bodyPr/>
          <a:lstStyle/>
          <a:p>
            <a:r>
              <a:rPr lang="tr-TR" dirty="0"/>
              <a:t>Otoriteler </a:t>
            </a:r>
            <a:r>
              <a:rPr lang="tr-TR" dirty="0" err="1"/>
              <a:t>peer</a:t>
            </a:r>
            <a:r>
              <a:rPr lang="tr-TR" dirty="0"/>
              <a:t> </a:t>
            </a:r>
            <a:r>
              <a:rPr lang="tr-TR" dirty="0" err="1"/>
              <a:t>reviewlere</a:t>
            </a:r>
            <a:r>
              <a:rPr lang="tr-TR" dirty="0"/>
              <a:t> her 3 yılda bir katılır. Alternatif olarak, otorite bu değerlendirmeyi gözetimin bir parçası olarak da gerçekleştirmeyi tercih edebilir. </a:t>
            </a:r>
          </a:p>
          <a:p>
            <a:r>
              <a:rPr lang="tr-TR" dirty="0"/>
              <a:t>Komisyon organizasyona katılır ve </a:t>
            </a:r>
            <a:r>
              <a:rPr lang="tr-TR" dirty="0" err="1"/>
              <a:t>peer</a:t>
            </a:r>
            <a:r>
              <a:rPr lang="tr-TR" dirty="0"/>
              <a:t> </a:t>
            </a:r>
            <a:r>
              <a:rPr lang="tr-TR" dirty="0" err="1"/>
              <a:t>review</a:t>
            </a:r>
            <a:r>
              <a:rPr lang="tr-TR" dirty="0"/>
              <a:t> mekanizmasının uygulanmasına destek verir.</a:t>
            </a:r>
          </a:p>
          <a:p>
            <a:r>
              <a:rPr lang="tr-TR" dirty="0"/>
              <a:t>Komisyon erişime açık olarak </a:t>
            </a:r>
            <a:r>
              <a:rPr lang="tr-TR" dirty="0" err="1"/>
              <a:t>peer</a:t>
            </a:r>
            <a:r>
              <a:rPr lang="tr-TR" dirty="0"/>
              <a:t> </a:t>
            </a:r>
            <a:r>
              <a:rPr lang="tr-TR" dirty="0" err="1"/>
              <a:t>review</a:t>
            </a:r>
            <a:r>
              <a:rPr lang="tr-TR" dirty="0"/>
              <a:t> ile ilgili yıllık özet rapor yayımlar.</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25</a:t>
            </a:fld>
            <a:endParaRPr lang="en-US" dirty="0"/>
          </a:p>
        </p:txBody>
      </p:sp>
      <p:pic>
        <p:nvPicPr>
          <p:cNvPr id="6" name="Picture 2" descr="UDEM Logo Vector (.CDR) Free Download">
            <a:extLst>
              <a:ext uri="{FF2B5EF4-FFF2-40B4-BE49-F238E27FC236}">
                <a16:creationId xmlns:a16="http://schemas.microsoft.com/office/drawing/2014/main" id="{6A5F3D90-0357-0D65-79EF-EBF3CB9D86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21638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Madde 49 – </a:t>
            </a:r>
            <a:r>
              <a:rPr lang="tr-TR" dirty="0" err="1"/>
              <a:t>OK’ların</a:t>
            </a:r>
            <a:r>
              <a:rPr lang="tr-TR" dirty="0"/>
              <a:t> koordinasyonu</a:t>
            </a:r>
          </a:p>
        </p:txBody>
      </p:sp>
      <p:sp>
        <p:nvSpPr>
          <p:cNvPr id="3" name="İçerik Yer Tutucusu 2"/>
          <p:cNvSpPr>
            <a:spLocks noGrp="1"/>
          </p:cNvSpPr>
          <p:nvPr>
            <p:ph idx="1"/>
          </p:nvPr>
        </p:nvSpPr>
        <p:spPr/>
        <p:txBody>
          <a:bodyPr/>
          <a:lstStyle/>
          <a:p>
            <a:r>
              <a:rPr lang="tr-TR" dirty="0"/>
              <a:t>Komisyon OK’ların arasındaki iletişim ve işbirliğini OK’ların koordinasyon grubu üzerinden sağlar. Bu grup en az yılda bir kez ve düzenli aralıklarla bir araya gelir. </a:t>
            </a:r>
          </a:p>
          <a:p>
            <a:r>
              <a:rPr lang="tr-TR" dirty="0"/>
              <a:t>Bu regülasyon altındaki OK’lar bu toplantılara katılır.</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26</a:t>
            </a:fld>
            <a:endParaRPr lang="en-US" dirty="0"/>
          </a:p>
        </p:txBody>
      </p:sp>
    </p:spTree>
    <p:extLst>
      <p:ext uri="{BB962C8B-B14F-4D97-AF65-F5344CB8AC3E}">
        <p14:creationId xmlns:p14="http://schemas.microsoft.com/office/powerpoint/2010/main" val="36376459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Madde 50 – Standart ücretler listesi</a:t>
            </a:r>
          </a:p>
        </p:txBody>
      </p:sp>
      <p:sp>
        <p:nvSpPr>
          <p:cNvPr id="3" name="İçerik Yer Tutucusu 2"/>
          <p:cNvSpPr>
            <a:spLocks noGrp="1"/>
          </p:cNvSpPr>
          <p:nvPr>
            <p:ph idx="1"/>
          </p:nvPr>
        </p:nvSpPr>
        <p:spPr/>
        <p:txBody>
          <a:bodyPr/>
          <a:lstStyle/>
          <a:p>
            <a:r>
              <a:rPr lang="tr-TR" dirty="0"/>
              <a:t>Uygunluk değerlendirme ücretlendirmeleri halka açık olmalıdır.</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27</a:t>
            </a:fld>
            <a:endParaRPr lang="en-US" dirty="0"/>
          </a:p>
        </p:txBody>
      </p:sp>
      <p:pic>
        <p:nvPicPr>
          <p:cNvPr id="6" name="Picture 2" descr="UDEM Logo Vector (.CDR) Free Download">
            <a:extLst>
              <a:ext uri="{FF2B5EF4-FFF2-40B4-BE49-F238E27FC236}">
                <a16:creationId xmlns:a16="http://schemas.microsoft.com/office/drawing/2014/main" id="{66390320-6A1D-7FD1-6DB4-1F1B2E125A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60620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p:txBody>
          <a:bodyPr/>
          <a:lstStyle/>
          <a:p>
            <a:pPr algn="ctr"/>
            <a:r>
              <a:rPr lang="tr-TR" b="1" dirty="0">
                <a:solidFill>
                  <a:schemeClr val="bg1"/>
                </a:solidFill>
              </a:rPr>
              <a:t>EK VII</a:t>
            </a:r>
            <a:br>
              <a:rPr lang="tr-TR" b="1" dirty="0">
                <a:solidFill>
                  <a:schemeClr val="bg1"/>
                </a:solidFill>
              </a:rPr>
            </a:br>
            <a:r>
              <a:rPr lang="tr-TR" b="1" dirty="0">
                <a:solidFill>
                  <a:schemeClr val="bg1"/>
                </a:solidFill>
              </a:rPr>
              <a:t>OK GEREKLİLİKLERİ</a:t>
            </a:r>
          </a:p>
        </p:txBody>
      </p:sp>
      <p:sp>
        <p:nvSpPr>
          <p:cNvPr id="7" name="İçerik Yer Tutucusu 6"/>
          <p:cNvSpPr>
            <a:spLocks noGrp="1"/>
          </p:cNvSpPr>
          <p:nvPr>
            <p:ph idx="1"/>
          </p:nvPr>
        </p:nvSpPr>
        <p:spPr/>
        <p:txBody>
          <a:bodyPr/>
          <a:lstStyle/>
          <a:p>
            <a:r>
              <a:rPr lang="tr-TR" dirty="0"/>
              <a:t>1- Organizasyon</a:t>
            </a:r>
          </a:p>
          <a:p>
            <a:r>
              <a:rPr lang="tr-TR" dirty="0"/>
              <a:t>2- Kalite Yönetim</a:t>
            </a:r>
          </a:p>
          <a:p>
            <a:r>
              <a:rPr lang="tr-TR" dirty="0"/>
              <a:t>3- Kaynak</a:t>
            </a:r>
          </a:p>
          <a:p>
            <a:r>
              <a:rPr lang="tr-TR" dirty="0"/>
              <a:t>4- Proses</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28</a:t>
            </a:fld>
            <a:endParaRPr lang="en-US" dirty="0"/>
          </a:p>
        </p:txBody>
      </p:sp>
      <p:pic>
        <p:nvPicPr>
          <p:cNvPr id="2" name="Picture 2" descr="UDEM Logo Vector (.CDR) Free Download">
            <a:extLst>
              <a:ext uri="{FF2B5EF4-FFF2-40B4-BE49-F238E27FC236}">
                <a16:creationId xmlns:a16="http://schemas.microsoft.com/office/drawing/2014/main" id="{907B5021-87FD-E33D-DD1B-8ACB454502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19152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 Organizasyon</a:t>
            </a:r>
          </a:p>
        </p:txBody>
      </p:sp>
      <p:sp>
        <p:nvSpPr>
          <p:cNvPr id="5" name="İçerik Yer Tutucusu 4"/>
          <p:cNvSpPr>
            <a:spLocks noGrp="1"/>
          </p:cNvSpPr>
          <p:nvPr>
            <p:ph idx="1"/>
          </p:nvPr>
        </p:nvSpPr>
        <p:spPr/>
        <p:txBody>
          <a:bodyPr/>
          <a:lstStyle/>
          <a:p>
            <a:r>
              <a:rPr lang="tr-TR" dirty="0"/>
              <a:t>Sorumluluklar</a:t>
            </a:r>
          </a:p>
          <a:p>
            <a:r>
              <a:rPr lang="tr-TR" dirty="0"/>
              <a:t>Üst yönetim yetkileri</a:t>
            </a:r>
          </a:p>
          <a:p>
            <a:r>
              <a:rPr lang="tr-TR" dirty="0"/>
              <a:t>Tarafsızlık, bağımsızlık</a:t>
            </a:r>
          </a:p>
          <a:p>
            <a:r>
              <a:rPr lang="tr-TR" dirty="0"/>
              <a:t>Gizlilik</a:t>
            </a:r>
          </a:p>
          <a:p>
            <a:r>
              <a:rPr lang="tr-TR" dirty="0"/>
              <a:t>Sigorta</a:t>
            </a:r>
          </a:p>
          <a:p>
            <a:r>
              <a:rPr lang="tr-TR" dirty="0"/>
              <a:t>Finansal kaynak</a:t>
            </a:r>
          </a:p>
          <a:p>
            <a:r>
              <a:rPr lang="tr-TR" dirty="0"/>
              <a:t>Koordinasyon aktiviteleri (NBMED, NBOG, MEDDEV vb.)</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29</a:t>
            </a:fld>
            <a:endParaRPr lang="en-US" dirty="0"/>
          </a:p>
        </p:txBody>
      </p:sp>
      <p:pic>
        <p:nvPicPr>
          <p:cNvPr id="6" name="Picture 2" descr="UDEM Logo Vector (.CDR) Free Download">
            <a:extLst>
              <a:ext uri="{FF2B5EF4-FFF2-40B4-BE49-F238E27FC236}">
                <a16:creationId xmlns:a16="http://schemas.microsoft.com/office/drawing/2014/main" id="{06E96F2F-85FA-3B5A-DC78-14F95EA349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2602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Madde 36 – Onaylanmış kuruluşlara ilişkin gereklilikler</a:t>
            </a:r>
          </a:p>
        </p:txBody>
      </p:sp>
      <p:sp>
        <p:nvSpPr>
          <p:cNvPr id="3" name="İçerik Yer Tutucusu 2"/>
          <p:cNvSpPr>
            <a:spLocks noGrp="1"/>
          </p:cNvSpPr>
          <p:nvPr>
            <p:ph idx="1"/>
          </p:nvPr>
        </p:nvSpPr>
        <p:spPr/>
        <p:txBody>
          <a:bodyPr/>
          <a:lstStyle/>
          <a:p>
            <a:r>
              <a:rPr lang="tr-TR" dirty="0"/>
              <a:t>OK’lar görevlerini yerine getirebilmeleri için organizasyonel, KYS, kaynak ve proses gerekliliklerini karşılamalılar. EK VII ye uygun bir yapıda olmalılar.</a:t>
            </a:r>
          </a:p>
          <a:p>
            <a:r>
              <a:rPr lang="tr-TR" dirty="0"/>
              <a:t> Yeterli sayıda yöneticiye, teknik ve klinik deneyimi olan personele sahip olmalıdır. </a:t>
            </a:r>
          </a:p>
          <a:p>
            <a:r>
              <a:rPr lang="tr-TR" dirty="0"/>
              <a:t>OK’lar otoriteye değerlendirmesini yapabilmesi için üreticinin dokümantasyonu da dahil olmak üzere ilgili tüm dokümanları sağlamalıdır.</a:t>
            </a:r>
          </a:p>
          <a:p>
            <a:r>
              <a:rPr lang="tr-TR" dirty="0"/>
              <a:t>Ek VII deki gerekliliklerin uygulamasında eşitlik sağlama konusunda Komisyon uygulama eylemleri kabul edebilir. </a:t>
            </a:r>
          </a:p>
          <a:p>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3</a:t>
            </a:fld>
            <a:endParaRPr lang="en-US" dirty="0"/>
          </a:p>
        </p:txBody>
      </p:sp>
      <p:pic>
        <p:nvPicPr>
          <p:cNvPr id="6" name="Picture 2" descr="UDEM Logo Vector (.CDR) Free Download">
            <a:extLst>
              <a:ext uri="{FF2B5EF4-FFF2-40B4-BE49-F238E27FC236}">
                <a16:creationId xmlns:a16="http://schemas.microsoft.com/office/drawing/2014/main" id="{6EE8E698-7916-E220-6986-FDA156CD11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54401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2- Kalite Yönetim </a:t>
            </a:r>
          </a:p>
        </p:txBody>
      </p:sp>
      <p:sp>
        <p:nvSpPr>
          <p:cNvPr id="3" name="İçerik Yer Tutucusu 2"/>
          <p:cNvSpPr>
            <a:spLocks noGrp="1"/>
          </p:cNvSpPr>
          <p:nvPr>
            <p:ph idx="1"/>
          </p:nvPr>
        </p:nvSpPr>
        <p:spPr/>
        <p:txBody>
          <a:bodyPr>
            <a:normAutofit fontScale="85000" lnSpcReduction="20000"/>
          </a:bodyPr>
          <a:lstStyle/>
          <a:p>
            <a:r>
              <a:rPr lang="tr-TR" dirty="0"/>
              <a:t>Yönetim sistemi yapısı</a:t>
            </a:r>
          </a:p>
          <a:p>
            <a:r>
              <a:rPr lang="tr-TR" dirty="0"/>
              <a:t>Personel atama aktiviteleri</a:t>
            </a:r>
          </a:p>
          <a:p>
            <a:r>
              <a:rPr lang="tr-TR" dirty="0"/>
              <a:t>Değerlendirme ve karar verme aktiviteleri</a:t>
            </a:r>
          </a:p>
          <a:p>
            <a:r>
              <a:rPr lang="tr-TR" dirty="0"/>
              <a:t>Planlama aktiviteleri</a:t>
            </a:r>
          </a:p>
          <a:p>
            <a:r>
              <a:rPr lang="tr-TR" dirty="0"/>
              <a:t>Dokümanların kontrolü</a:t>
            </a:r>
          </a:p>
          <a:p>
            <a:r>
              <a:rPr lang="tr-TR" dirty="0"/>
              <a:t>Kayıtların kontrolü</a:t>
            </a:r>
          </a:p>
          <a:p>
            <a:r>
              <a:rPr lang="tr-TR" dirty="0"/>
              <a:t>YGG</a:t>
            </a:r>
          </a:p>
          <a:p>
            <a:r>
              <a:rPr lang="tr-TR" dirty="0"/>
              <a:t>İç tetkik</a:t>
            </a:r>
          </a:p>
          <a:p>
            <a:r>
              <a:rPr lang="tr-TR" dirty="0"/>
              <a:t>DÖF</a:t>
            </a:r>
          </a:p>
          <a:p>
            <a:r>
              <a:rPr lang="tr-TR" dirty="0"/>
              <a:t>Şikayetler</a:t>
            </a:r>
          </a:p>
          <a:p>
            <a:r>
              <a:rPr lang="tr-TR" dirty="0"/>
              <a:t>Eğitim faaliyetleri</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30</a:t>
            </a:fld>
            <a:endParaRPr lang="en-US" dirty="0"/>
          </a:p>
        </p:txBody>
      </p:sp>
      <p:pic>
        <p:nvPicPr>
          <p:cNvPr id="6" name="Picture 2" descr="UDEM Logo Vector (.CDR) Free Download">
            <a:extLst>
              <a:ext uri="{FF2B5EF4-FFF2-40B4-BE49-F238E27FC236}">
                <a16:creationId xmlns:a16="http://schemas.microsoft.com/office/drawing/2014/main" id="{6CC848D6-403F-448D-26E9-8E115F800C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69401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3- Kaynak </a:t>
            </a:r>
          </a:p>
        </p:txBody>
      </p:sp>
      <p:sp>
        <p:nvSpPr>
          <p:cNvPr id="3" name="İçerik Yer Tutucusu 2"/>
          <p:cNvSpPr>
            <a:spLocks noGrp="1"/>
          </p:cNvSpPr>
          <p:nvPr>
            <p:ph idx="1"/>
          </p:nvPr>
        </p:nvSpPr>
        <p:spPr/>
        <p:txBody>
          <a:bodyPr>
            <a:normAutofit fontScale="77500" lnSpcReduction="20000"/>
          </a:bodyPr>
          <a:lstStyle/>
          <a:p>
            <a:r>
              <a:rPr lang="tr-TR" dirty="0"/>
              <a:t>İç yeterlilik</a:t>
            </a:r>
          </a:p>
          <a:p>
            <a:r>
              <a:rPr lang="tr-TR" dirty="0"/>
              <a:t>Üst yönetimden en az 1 kişi tüm yürütülen ürün belgelendirme aktivitelerinde sorumlu</a:t>
            </a:r>
          </a:p>
          <a:p>
            <a:r>
              <a:rPr lang="tr-TR" dirty="0"/>
              <a:t>Spesifik kalifikasyon kriterleri belirlenmeli:</a:t>
            </a:r>
          </a:p>
          <a:p>
            <a:pPr lvl="1"/>
            <a:r>
              <a:rPr lang="tr-TR" dirty="0"/>
              <a:t>Ön klinik değerlendirme</a:t>
            </a:r>
          </a:p>
          <a:p>
            <a:pPr lvl="1"/>
            <a:r>
              <a:rPr lang="tr-TR" dirty="0"/>
              <a:t>Klinik değerlendirme</a:t>
            </a:r>
          </a:p>
          <a:p>
            <a:pPr lvl="1"/>
            <a:r>
              <a:rPr lang="tr-TR" dirty="0"/>
              <a:t>Hayvan kaynaklı doku</a:t>
            </a:r>
          </a:p>
          <a:p>
            <a:pPr lvl="1"/>
            <a:r>
              <a:rPr lang="tr-TR" dirty="0"/>
              <a:t>Fonksiyonel güvenlik</a:t>
            </a:r>
          </a:p>
          <a:p>
            <a:pPr lvl="1"/>
            <a:r>
              <a:rPr lang="tr-TR" dirty="0"/>
              <a:t>Yazılım</a:t>
            </a:r>
          </a:p>
          <a:p>
            <a:pPr lvl="1"/>
            <a:r>
              <a:rPr lang="tr-TR" dirty="0"/>
              <a:t>Paketleme</a:t>
            </a:r>
          </a:p>
          <a:p>
            <a:pPr lvl="1"/>
            <a:r>
              <a:rPr lang="tr-TR" dirty="0"/>
              <a:t>Tıbbi ürün ihtiva eden cihazlar</a:t>
            </a:r>
          </a:p>
          <a:p>
            <a:pPr lvl="1"/>
            <a:r>
              <a:rPr lang="tr-TR" dirty="0"/>
              <a:t>Emilebilir madde içerenler</a:t>
            </a:r>
          </a:p>
          <a:p>
            <a:pPr lvl="1"/>
            <a:r>
              <a:rPr lang="tr-TR" dirty="0"/>
              <a:t>Sterilizasyon prosesleri</a:t>
            </a:r>
          </a:p>
          <a:p>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31</a:t>
            </a:fld>
            <a:endParaRPr lang="en-US" dirty="0"/>
          </a:p>
        </p:txBody>
      </p:sp>
      <p:pic>
        <p:nvPicPr>
          <p:cNvPr id="6" name="Picture 2" descr="UDEM Logo Vector (.CDR) Free Download">
            <a:extLst>
              <a:ext uri="{FF2B5EF4-FFF2-40B4-BE49-F238E27FC236}">
                <a16:creationId xmlns:a16="http://schemas.microsoft.com/office/drawing/2014/main" id="{CE80FF08-AC43-2F14-B04D-39B655B998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07690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3- Kaynak </a:t>
            </a:r>
          </a:p>
        </p:txBody>
      </p:sp>
      <p:sp>
        <p:nvSpPr>
          <p:cNvPr id="3" name="İçerik Yer Tutucusu 2"/>
          <p:cNvSpPr>
            <a:spLocks noGrp="1"/>
          </p:cNvSpPr>
          <p:nvPr>
            <p:ph idx="1"/>
          </p:nvPr>
        </p:nvSpPr>
        <p:spPr/>
        <p:txBody>
          <a:bodyPr/>
          <a:lstStyle/>
          <a:p>
            <a:r>
              <a:rPr lang="tr-TR" dirty="0"/>
              <a:t>Personel atamalarından sorumlu kişi iç kaynaklı olmalı.</a:t>
            </a:r>
          </a:p>
          <a:p>
            <a:pPr lvl="1"/>
            <a:r>
              <a:rPr lang="tr-TR" dirty="0"/>
              <a:t>Yasal mevzuat, kılavuz dokümanlar</a:t>
            </a:r>
          </a:p>
          <a:p>
            <a:pPr lvl="1"/>
            <a:r>
              <a:rPr lang="tr-TR" dirty="0"/>
              <a:t>Regülasyon kapsamındaki uygunluk değerlendirme prosedürleri</a:t>
            </a:r>
          </a:p>
          <a:p>
            <a:pPr lvl="1"/>
            <a:r>
              <a:rPr lang="tr-TR" dirty="0"/>
              <a:t>Cihaz teknolojileri</a:t>
            </a:r>
          </a:p>
          <a:p>
            <a:pPr lvl="1"/>
            <a:r>
              <a:rPr lang="tr-TR" dirty="0"/>
              <a:t>OK KYS</a:t>
            </a:r>
          </a:p>
          <a:p>
            <a:pPr lvl="1"/>
            <a:endParaRPr lang="tr-TR" dirty="0"/>
          </a:p>
          <a:p>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32</a:t>
            </a:fld>
            <a:endParaRPr lang="en-US" dirty="0"/>
          </a:p>
        </p:txBody>
      </p:sp>
      <p:pic>
        <p:nvPicPr>
          <p:cNvPr id="6" name="Picture 2" descr="UDEM Logo Vector (.CDR) Free Download">
            <a:extLst>
              <a:ext uri="{FF2B5EF4-FFF2-40B4-BE49-F238E27FC236}">
                <a16:creationId xmlns:a16="http://schemas.microsoft.com/office/drawing/2014/main" id="{68AA9E2C-08B4-A031-F735-26A72CD907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66167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3- Kaynak</a:t>
            </a:r>
          </a:p>
        </p:txBody>
      </p:sp>
      <p:sp>
        <p:nvSpPr>
          <p:cNvPr id="3" name="İçerik Yer Tutucusu 2"/>
          <p:cNvSpPr>
            <a:spLocks noGrp="1"/>
          </p:cNvSpPr>
          <p:nvPr>
            <p:ph idx="1"/>
          </p:nvPr>
        </p:nvSpPr>
        <p:spPr/>
        <p:txBody>
          <a:bodyPr/>
          <a:lstStyle/>
          <a:p>
            <a:r>
              <a:rPr lang="tr-TR" dirty="0"/>
              <a:t>Klinik uzman iç kaynaklı olmalı</a:t>
            </a:r>
          </a:p>
          <a:p>
            <a:pPr lvl="1"/>
            <a:r>
              <a:rPr lang="tr-TR" dirty="0"/>
              <a:t>Dış klinik uzmanların eğitimi</a:t>
            </a:r>
          </a:p>
          <a:p>
            <a:pPr lvl="1"/>
            <a:r>
              <a:rPr lang="tr-TR" dirty="0"/>
              <a:t>Dış klinik uzmanların değerlendirmelerini kritik edecek ve komiteye görüş verecek</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33</a:t>
            </a:fld>
            <a:endParaRPr lang="en-US" dirty="0"/>
          </a:p>
        </p:txBody>
      </p:sp>
      <p:pic>
        <p:nvPicPr>
          <p:cNvPr id="6" name="Picture 2" descr="UDEM Logo Vector (.CDR) Free Download">
            <a:extLst>
              <a:ext uri="{FF2B5EF4-FFF2-40B4-BE49-F238E27FC236}">
                <a16:creationId xmlns:a16="http://schemas.microsoft.com/office/drawing/2014/main" id="{DBE8DC84-8535-0F26-AD26-52F290BFC2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59658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3- Kaynak</a:t>
            </a:r>
          </a:p>
        </p:txBody>
      </p:sp>
      <p:sp>
        <p:nvSpPr>
          <p:cNvPr id="3" name="İçerik Yer Tutucusu 2"/>
          <p:cNvSpPr>
            <a:spLocks noGrp="1"/>
          </p:cNvSpPr>
          <p:nvPr>
            <p:ph idx="1"/>
          </p:nvPr>
        </p:nvSpPr>
        <p:spPr>
          <a:xfrm>
            <a:off x="1154954" y="2603500"/>
            <a:ext cx="8825659" cy="3711036"/>
          </a:xfrm>
        </p:spPr>
        <p:txBody>
          <a:bodyPr>
            <a:normAutofit fontScale="85000" lnSpcReduction="10000"/>
          </a:bodyPr>
          <a:lstStyle/>
          <a:p>
            <a:r>
              <a:rPr lang="tr-TR" dirty="0"/>
              <a:t>Ürün ile ilişkili inceleme yapan personel (TF, klinik, yazılım, sterilizasyon, biyouyumluluk vb.)</a:t>
            </a:r>
          </a:p>
          <a:p>
            <a:pPr lvl="1"/>
            <a:r>
              <a:rPr lang="tr-TR" dirty="0"/>
              <a:t>İlgili bölümden mezun olmalı</a:t>
            </a:r>
          </a:p>
          <a:p>
            <a:pPr lvl="1"/>
            <a:r>
              <a:rPr lang="tr-TR" dirty="0"/>
              <a:t>4 yıl sağlık alanında tecrübeli olmalı (üretim, denetim, araştırma vb.)</a:t>
            </a:r>
          </a:p>
          <a:p>
            <a:pPr lvl="1"/>
            <a:r>
              <a:rPr lang="tr-TR" dirty="0"/>
              <a:t>2 yılı değerlendirilecek cihaz veya teknolojinin kullanımı, testi, üretimi veya tasarımında olmalı.</a:t>
            </a:r>
          </a:p>
          <a:p>
            <a:pPr lvl="1"/>
            <a:r>
              <a:rPr lang="tr-TR" dirty="0"/>
              <a:t>Yasal mevzuat, temel gerekler Ek I bilgisi</a:t>
            </a:r>
          </a:p>
          <a:p>
            <a:pPr lvl="1"/>
            <a:r>
              <a:rPr lang="tr-TR" dirty="0"/>
              <a:t>İlgili harmonize standart, CS ve kılavuz doküman bilgi ve deneyimi</a:t>
            </a:r>
          </a:p>
          <a:p>
            <a:pPr lvl="1"/>
            <a:r>
              <a:rPr lang="tr-TR" dirty="0"/>
              <a:t>Risk yönetimi bilgi ve deneyimi</a:t>
            </a:r>
          </a:p>
          <a:p>
            <a:pPr lvl="1"/>
            <a:r>
              <a:rPr lang="tr-TR" dirty="0"/>
              <a:t>Klinik değerlendirme bilgi ve deneyimi</a:t>
            </a:r>
          </a:p>
          <a:p>
            <a:pPr lvl="1"/>
            <a:r>
              <a:rPr lang="tr-TR" dirty="0"/>
              <a:t>Cihaz bilgisi</a:t>
            </a:r>
          </a:p>
          <a:p>
            <a:pPr lvl="1"/>
            <a:r>
              <a:rPr lang="tr-TR" dirty="0"/>
              <a:t>Ek IX – Ek XI uygunluk değerlendirme bilgisi</a:t>
            </a:r>
          </a:p>
          <a:p>
            <a:pPr lvl="1"/>
            <a:r>
              <a:rPr lang="tr-TR" dirty="0"/>
              <a:t>Raporlandırma yeteneği</a:t>
            </a:r>
          </a:p>
          <a:p>
            <a:pPr lvl="1"/>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34</a:t>
            </a:fld>
            <a:endParaRPr lang="en-US" dirty="0"/>
          </a:p>
        </p:txBody>
      </p:sp>
      <p:pic>
        <p:nvPicPr>
          <p:cNvPr id="6" name="Picture 2" descr="UDEM Logo Vector (.CDR) Free Download">
            <a:extLst>
              <a:ext uri="{FF2B5EF4-FFF2-40B4-BE49-F238E27FC236}">
                <a16:creationId xmlns:a16="http://schemas.microsoft.com/office/drawing/2014/main" id="{890F52A8-C344-70CF-3B72-24512F888B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45899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3- Kaynak</a:t>
            </a:r>
          </a:p>
        </p:txBody>
      </p:sp>
      <p:sp>
        <p:nvSpPr>
          <p:cNvPr id="3" name="İçerik Yer Tutucusu 2"/>
          <p:cNvSpPr>
            <a:spLocks noGrp="1"/>
          </p:cNvSpPr>
          <p:nvPr>
            <p:ph idx="1"/>
          </p:nvPr>
        </p:nvSpPr>
        <p:spPr>
          <a:xfrm>
            <a:off x="1154954" y="2603500"/>
            <a:ext cx="8825659" cy="3788338"/>
          </a:xfrm>
        </p:spPr>
        <p:txBody>
          <a:bodyPr>
            <a:normAutofit lnSpcReduction="10000"/>
          </a:bodyPr>
          <a:lstStyle/>
          <a:p>
            <a:r>
              <a:rPr lang="tr-TR" dirty="0"/>
              <a:t>Kalite yönetim sistemi denetimini yapan personel (saha denetçileri)</a:t>
            </a:r>
          </a:p>
          <a:p>
            <a:pPr lvl="1"/>
            <a:r>
              <a:rPr lang="tr-TR" dirty="0"/>
              <a:t>İlgili bölümden mezun olmalı</a:t>
            </a:r>
          </a:p>
          <a:p>
            <a:pPr lvl="1"/>
            <a:r>
              <a:rPr lang="tr-TR" dirty="0"/>
              <a:t>4 yıl sağlık alanında tecrübeli olmalı (üretim, denetim, araştırma vb.)</a:t>
            </a:r>
          </a:p>
          <a:p>
            <a:pPr lvl="1"/>
            <a:r>
              <a:rPr lang="tr-TR" dirty="0"/>
              <a:t>2 yılı KYS</a:t>
            </a:r>
          </a:p>
          <a:p>
            <a:pPr lvl="1"/>
            <a:r>
              <a:rPr lang="tr-TR" dirty="0"/>
              <a:t>Yasal mevzuat, ilgili harmonize standart, CS ve kılavuz doküman bilgi ve deneyimi</a:t>
            </a:r>
          </a:p>
          <a:p>
            <a:pPr lvl="1"/>
            <a:r>
              <a:rPr lang="tr-TR" dirty="0"/>
              <a:t>Risk yönetimi bilgi ve deneyimi</a:t>
            </a:r>
          </a:p>
          <a:p>
            <a:pPr lvl="1"/>
            <a:r>
              <a:rPr lang="tr-TR" dirty="0"/>
              <a:t>KYS, ilgili kılavuz doküman ve standart bilgisi</a:t>
            </a:r>
          </a:p>
          <a:p>
            <a:pPr lvl="1"/>
            <a:r>
              <a:rPr lang="tr-TR" dirty="0"/>
              <a:t>Denetim teknikleri eğitimi</a:t>
            </a:r>
          </a:p>
          <a:p>
            <a:pPr lvl="1"/>
            <a:r>
              <a:rPr lang="tr-TR" dirty="0"/>
              <a:t>Ek IX – Ek XI uygunluk değerlendirme bilgisi</a:t>
            </a:r>
          </a:p>
          <a:p>
            <a:pPr lvl="1"/>
            <a:r>
              <a:rPr lang="tr-TR" dirty="0"/>
              <a:t>Raporlandırma yeteneği</a:t>
            </a:r>
          </a:p>
          <a:p>
            <a:pPr lvl="1"/>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35</a:t>
            </a:fld>
            <a:endParaRPr lang="en-US" dirty="0"/>
          </a:p>
        </p:txBody>
      </p:sp>
      <p:pic>
        <p:nvPicPr>
          <p:cNvPr id="6" name="Picture 2" descr="UDEM Logo Vector (.CDR) Free Download">
            <a:extLst>
              <a:ext uri="{FF2B5EF4-FFF2-40B4-BE49-F238E27FC236}">
                <a16:creationId xmlns:a16="http://schemas.microsoft.com/office/drawing/2014/main" id="{CF5EA690-B668-63F8-2FD6-958BD25052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47804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3- Kaynak</a:t>
            </a:r>
          </a:p>
        </p:txBody>
      </p:sp>
      <p:sp>
        <p:nvSpPr>
          <p:cNvPr id="3" name="İçerik Yer Tutucusu 2"/>
          <p:cNvSpPr>
            <a:spLocks noGrp="1"/>
          </p:cNvSpPr>
          <p:nvPr>
            <p:ph idx="1"/>
          </p:nvPr>
        </p:nvSpPr>
        <p:spPr/>
        <p:txBody>
          <a:bodyPr/>
          <a:lstStyle/>
          <a:p>
            <a:r>
              <a:rPr lang="tr-TR" dirty="0"/>
              <a:t>Karar vericiler iç kaynaklı olmalı</a:t>
            </a:r>
          </a:p>
          <a:p>
            <a:r>
              <a:rPr lang="tr-TR" dirty="0"/>
              <a:t>Dış uzmanlar bu grupta yer alamaz</a:t>
            </a:r>
          </a:p>
          <a:p>
            <a:pPr lvl="1"/>
            <a:r>
              <a:rPr lang="tr-TR" dirty="0"/>
              <a:t> Yasal mevzuat, ilgili harmonize standart, CS ve kılavuz doküman bilgi ve deneyimi</a:t>
            </a:r>
          </a:p>
          <a:p>
            <a:pPr lvl="1"/>
            <a:r>
              <a:rPr lang="tr-TR" dirty="0"/>
              <a:t>Uygunluk değerlendirme  bilgi ve deneyimi</a:t>
            </a:r>
          </a:p>
          <a:p>
            <a:pPr lvl="1"/>
            <a:r>
              <a:rPr lang="tr-TR" dirty="0"/>
              <a:t>Cihaz teknolojileri bilgisi</a:t>
            </a:r>
          </a:p>
          <a:p>
            <a:pPr lvl="1"/>
            <a:r>
              <a:rPr lang="tr-TR" dirty="0"/>
              <a:t>OK KYS, prosedürler, personel kalifikasyonu gereklilikleri</a:t>
            </a:r>
          </a:p>
          <a:p>
            <a:pPr lvl="1"/>
            <a:r>
              <a:rPr lang="tr-TR" dirty="0"/>
              <a:t>Raporlama yeteneği</a:t>
            </a:r>
          </a:p>
          <a:p>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36</a:t>
            </a:fld>
            <a:endParaRPr lang="en-US" dirty="0"/>
          </a:p>
        </p:txBody>
      </p:sp>
      <p:pic>
        <p:nvPicPr>
          <p:cNvPr id="6" name="Picture 2" descr="UDEM Logo Vector (.CDR) Free Download">
            <a:extLst>
              <a:ext uri="{FF2B5EF4-FFF2-40B4-BE49-F238E27FC236}">
                <a16:creationId xmlns:a16="http://schemas.microsoft.com/office/drawing/2014/main" id="{35AA1261-C9CC-A060-7CCE-773AB14C8A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85596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3- Kaynak</a:t>
            </a:r>
          </a:p>
        </p:txBody>
      </p:sp>
      <p:sp>
        <p:nvSpPr>
          <p:cNvPr id="3" name="İçerik Yer Tutucusu 2"/>
          <p:cNvSpPr>
            <a:spLocks noGrp="1"/>
          </p:cNvSpPr>
          <p:nvPr>
            <p:ph idx="1"/>
          </p:nvPr>
        </p:nvSpPr>
        <p:spPr/>
        <p:txBody>
          <a:bodyPr/>
          <a:lstStyle/>
          <a:p>
            <a:r>
              <a:rPr lang="tr-TR" dirty="0"/>
              <a:t>Personel dosyaları</a:t>
            </a:r>
          </a:p>
          <a:p>
            <a:pPr lvl="1"/>
            <a:r>
              <a:rPr lang="tr-TR" dirty="0"/>
              <a:t>Personel kalifikasyonu gereklerini belirten prosedür</a:t>
            </a:r>
          </a:p>
          <a:p>
            <a:pPr lvl="1"/>
            <a:r>
              <a:rPr lang="tr-TR" dirty="0"/>
              <a:t>Personel kalifikasyonunun tamamen karşılanamaması durumunda OK yetkili otoriteye gerekçelendirme yapmalı</a:t>
            </a:r>
          </a:p>
          <a:p>
            <a:pPr lvl="1"/>
            <a:r>
              <a:rPr lang="tr-TR" dirty="0"/>
              <a:t>Personel matrisi</a:t>
            </a:r>
          </a:p>
          <a:p>
            <a:pPr lvl="1"/>
            <a:r>
              <a:rPr lang="tr-TR" dirty="0"/>
              <a:t>Bilgi ve deneyimi gösterir kayıtlar </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37</a:t>
            </a:fld>
            <a:endParaRPr lang="en-US" dirty="0"/>
          </a:p>
        </p:txBody>
      </p:sp>
      <p:pic>
        <p:nvPicPr>
          <p:cNvPr id="6" name="Picture 2" descr="UDEM Logo Vector (.CDR) Free Download">
            <a:extLst>
              <a:ext uri="{FF2B5EF4-FFF2-40B4-BE49-F238E27FC236}">
                <a16:creationId xmlns:a16="http://schemas.microsoft.com/office/drawing/2014/main" id="{7BC73E60-C988-5003-524E-771546F3A7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75637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3- Kaynak</a:t>
            </a:r>
          </a:p>
        </p:txBody>
      </p:sp>
      <p:sp>
        <p:nvSpPr>
          <p:cNvPr id="3" name="İçerik Yer Tutucusu 2"/>
          <p:cNvSpPr>
            <a:spLocks noGrp="1"/>
          </p:cNvSpPr>
          <p:nvPr>
            <p:ph idx="1"/>
          </p:nvPr>
        </p:nvSpPr>
        <p:spPr/>
        <p:txBody>
          <a:bodyPr/>
          <a:lstStyle/>
          <a:p>
            <a:r>
              <a:rPr lang="tr-TR" dirty="0"/>
              <a:t>Taşeronlar ve dış uzmanlar</a:t>
            </a:r>
          </a:p>
          <a:p>
            <a:pPr lvl="1"/>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38</a:t>
            </a:fld>
            <a:endParaRPr lang="en-US" dirty="0"/>
          </a:p>
        </p:txBody>
      </p:sp>
      <p:pic>
        <p:nvPicPr>
          <p:cNvPr id="6" name="Picture 2" descr="UDEM Logo Vector (.CDR) Free Download">
            <a:extLst>
              <a:ext uri="{FF2B5EF4-FFF2-40B4-BE49-F238E27FC236}">
                <a16:creationId xmlns:a16="http://schemas.microsoft.com/office/drawing/2014/main" id="{69221307-CCEF-9A3E-CDD8-2A91FEB6E2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87172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3- Kaynak</a:t>
            </a:r>
          </a:p>
        </p:txBody>
      </p:sp>
      <p:sp>
        <p:nvSpPr>
          <p:cNvPr id="3" name="İçerik Yer Tutucusu 2"/>
          <p:cNvSpPr>
            <a:spLocks noGrp="1"/>
          </p:cNvSpPr>
          <p:nvPr>
            <p:ph idx="1"/>
          </p:nvPr>
        </p:nvSpPr>
        <p:spPr/>
        <p:txBody>
          <a:bodyPr/>
          <a:lstStyle/>
          <a:p>
            <a:r>
              <a:rPr lang="tr-TR" dirty="0"/>
              <a:t>Aşağıdaki görevler </a:t>
            </a:r>
            <a:r>
              <a:rPr lang="tr-TR" dirty="0" err="1"/>
              <a:t>taşere</a:t>
            </a:r>
            <a:r>
              <a:rPr lang="tr-TR" dirty="0"/>
              <a:t> edilemez:</a:t>
            </a:r>
          </a:p>
          <a:p>
            <a:pPr lvl="1"/>
            <a:r>
              <a:rPr lang="tr-TR" dirty="0"/>
              <a:t>Dış uzmanların performanslarının izlenmesi ve kalifikasyon değerlendirmeleri</a:t>
            </a:r>
          </a:p>
          <a:p>
            <a:pPr lvl="1"/>
            <a:r>
              <a:rPr lang="tr-TR" dirty="0"/>
              <a:t>Karar verme</a:t>
            </a:r>
          </a:p>
          <a:p>
            <a:pPr lvl="1"/>
            <a:r>
              <a:rPr lang="tr-TR" dirty="0"/>
              <a:t>Dış uzmanlara görev paylaştırma</a:t>
            </a:r>
          </a:p>
          <a:p>
            <a:pPr lvl="1"/>
            <a:r>
              <a:rPr lang="tr-TR" dirty="0"/>
              <a:t>Denetim ve belgelendirme kuruluşu ise denetim ve belgelendirme faaliyetleri</a:t>
            </a:r>
          </a:p>
          <a:p>
            <a:pPr lvl="1"/>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39</a:t>
            </a:fld>
            <a:endParaRPr lang="en-US" dirty="0"/>
          </a:p>
        </p:txBody>
      </p:sp>
      <p:pic>
        <p:nvPicPr>
          <p:cNvPr id="6" name="Picture 2" descr="UDEM Logo Vector (.CDR) Free Download">
            <a:extLst>
              <a:ext uri="{FF2B5EF4-FFF2-40B4-BE49-F238E27FC236}">
                <a16:creationId xmlns:a16="http://schemas.microsoft.com/office/drawing/2014/main" id="{F88AEAC0-0801-8EBE-B22F-BD8C1FBA05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238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Madde 37 - Şube/Temsilcilik ve yüklenicilik</a:t>
            </a:r>
          </a:p>
        </p:txBody>
      </p:sp>
      <p:sp>
        <p:nvSpPr>
          <p:cNvPr id="3" name="İçerik Yer Tutucusu 2"/>
          <p:cNvSpPr>
            <a:spLocks noGrp="1"/>
          </p:cNvSpPr>
          <p:nvPr>
            <p:ph idx="1"/>
          </p:nvPr>
        </p:nvSpPr>
        <p:spPr/>
        <p:txBody>
          <a:bodyPr/>
          <a:lstStyle/>
          <a:p>
            <a:r>
              <a:rPr lang="tr-TR" dirty="0"/>
              <a:t>OK belirli görevleri </a:t>
            </a:r>
            <a:r>
              <a:rPr lang="tr-TR" dirty="0" err="1"/>
              <a:t>taşere</a:t>
            </a:r>
            <a:r>
              <a:rPr lang="tr-TR" dirty="0"/>
              <a:t> etmiş ise taşeronların Ek VII deki gereklilikleri karşıladığını doğrular ve otoriteye bildirir.</a:t>
            </a:r>
          </a:p>
          <a:p>
            <a:r>
              <a:rPr lang="tr-TR" dirty="0"/>
              <a:t>Taşeronlar/iştirakçiler tarafından OK adına gerçekleştirilen görevlerde tüm sorumluluk OK’dadır.</a:t>
            </a:r>
          </a:p>
          <a:p>
            <a:r>
              <a:rPr lang="tr-TR" dirty="0"/>
              <a:t>OK iştirakçilerinin listesini halka açık tutmalıdır. </a:t>
            </a:r>
          </a:p>
          <a:p>
            <a:r>
              <a:rPr lang="tr-TR" dirty="0"/>
              <a:t>Taşere edilen görevlerde görevi yürüten gerçek ya da tüzel kişinin uygun bir şekilde bilgilendirilmesi sağlanır.</a:t>
            </a:r>
          </a:p>
          <a:p>
            <a:r>
              <a:rPr lang="tr-TR" dirty="0"/>
              <a:t>OK taşeron veya iştirakçilerin kalifikasyonlarının doğrulanmasına yönelik dokümanları otoriteye sunar.  </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4</a:t>
            </a:fld>
            <a:endParaRPr lang="en-US" dirty="0"/>
          </a:p>
        </p:txBody>
      </p:sp>
      <p:pic>
        <p:nvPicPr>
          <p:cNvPr id="6" name="Picture 2" descr="UDEM Logo Vector (.CDR) Free Download">
            <a:extLst>
              <a:ext uri="{FF2B5EF4-FFF2-40B4-BE49-F238E27FC236}">
                <a16:creationId xmlns:a16="http://schemas.microsoft.com/office/drawing/2014/main" id="{552E98EB-1AC7-A41D-968C-33AD54C147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85953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Süreçler</a:t>
            </a:r>
          </a:p>
        </p:txBody>
      </p:sp>
      <p:sp>
        <p:nvSpPr>
          <p:cNvPr id="3" name="İçerik Yer Tutucusu 2"/>
          <p:cNvSpPr>
            <a:spLocks noGrp="1"/>
          </p:cNvSpPr>
          <p:nvPr>
            <p:ph idx="1"/>
          </p:nvPr>
        </p:nvSpPr>
        <p:spPr/>
        <p:txBody>
          <a:bodyPr/>
          <a:lstStyle/>
          <a:p>
            <a:r>
              <a:rPr lang="tr-TR" dirty="0"/>
              <a:t>Süreçlere ilişkin prosedürler</a:t>
            </a:r>
          </a:p>
          <a:p>
            <a:r>
              <a:rPr lang="tr-TR" dirty="0"/>
              <a:t>Başvuru öncesi değerlendirme (tıbbi cihaz, sınıf)</a:t>
            </a:r>
          </a:p>
          <a:p>
            <a:r>
              <a:rPr lang="tr-TR" dirty="0"/>
              <a:t>Resmi başvuru</a:t>
            </a:r>
          </a:p>
          <a:p>
            <a:r>
              <a:rPr lang="tr-TR" dirty="0"/>
              <a:t>Başvuru gözden geçirme (uygunluk değerlendirme eki, yeterli ve uygun kaynak)</a:t>
            </a:r>
          </a:p>
          <a:p>
            <a:r>
              <a:rPr lang="tr-TR" dirty="0"/>
              <a:t>Sözleşme</a:t>
            </a:r>
          </a:p>
          <a:p>
            <a:r>
              <a:rPr lang="tr-TR" dirty="0"/>
              <a:t>Kaynak tahsisi</a:t>
            </a:r>
          </a:p>
          <a:p>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40</a:t>
            </a:fld>
            <a:endParaRPr lang="en-US" dirty="0"/>
          </a:p>
        </p:txBody>
      </p:sp>
      <p:pic>
        <p:nvPicPr>
          <p:cNvPr id="6" name="Picture 2" descr="UDEM Logo Vector (.CDR) Free Download">
            <a:extLst>
              <a:ext uri="{FF2B5EF4-FFF2-40B4-BE49-F238E27FC236}">
                <a16:creationId xmlns:a16="http://schemas.microsoft.com/office/drawing/2014/main" id="{FF7D9A8A-B6C6-C803-0836-E8FD7E20ED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7799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Süreçler </a:t>
            </a:r>
          </a:p>
        </p:txBody>
      </p:sp>
      <p:sp>
        <p:nvSpPr>
          <p:cNvPr id="3" name="İçerik Yer Tutucusu 2"/>
          <p:cNvSpPr>
            <a:spLocks noGrp="1"/>
          </p:cNvSpPr>
          <p:nvPr>
            <p:ph idx="1"/>
          </p:nvPr>
        </p:nvSpPr>
        <p:spPr>
          <a:xfrm>
            <a:off x="1154954" y="2603499"/>
            <a:ext cx="8825659" cy="4093137"/>
          </a:xfrm>
        </p:spPr>
        <p:txBody>
          <a:bodyPr>
            <a:normAutofit fontScale="77500" lnSpcReduction="20000"/>
          </a:bodyPr>
          <a:lstStyle/>
          <a:p>
            <a:r>
              <a:rPr lang="tr-TR" dirty="0"/>
              <a:t>Uygunluk değerlendirme faaliyetleri</a:t>
            </a:r>
          </a:p>
          <a:p>
            <a:pPr lvl="1"/>
            <a:r>
              <a:rPr lang="tr-TR" dirty="0"/>
              <a:t>Proje planlama</a:t>
            </a:r>
          </a:p>
          <a:p>
            <a:pPr lvl="1"/>
            <a:r>
              <a:rPr lang="tr-TR" dirty="0"/>
              <a:t>Değerlendirme ekibi yapısı</a:t>
            </a:r>
          </a:p>
          <a:p>
            <a:pPr lvl="1"/>
            <a:r>
              <a:rPr lang="tr-TR" dirty="0"/>
              <a:t>Objektiflik </a:t>
            </a:r>
          </a:p>
          <a:p>
            <a:pPr lvl="1"/>
            <a:r>
              <a:rPr lang="tr-TR" dirty="0"/>
              <a:t>Bağımsızlık </a:t>
            </a:r>
          </a:p>
          <a:p>
            <a:pPr lvl="1"/>
            <a:r>
              <a:rPr lang="tr-TR" dirty="0"/>
              <a:t>Denetim süreleri</a:t>
            </a:r>
          </a:p>
          <a:p>
            <a:pPr lvl="1"/>
            <a:r>
              <a:rPr lang="tr-TR" dirty="0"/>
              <a:t>Teknik dokümantasyon inceleme </a:t>
            </a:r>
          </a:p>
          <a:p>
            <a:pPr lvl="2"/>
            <a:r>
              <a:rPr lang="tr-TR" dirty="0"/>
              <a:t>Sınıf </a:t>
            </a:r>
            <a:r>
              <a:rPr lang="tr-TR" dirty="0" err="1"/>
              <a:t>IIa</a:t>
            </a:r>
            <a:r>
              <a:rPr lang="tr-TR" dirty="0"/>
              <a:t>, </a:t>
            </a:r>
            <a:r>
              <a:rPr lang="tr-TR" dirty="0" err="1"/>
              <a:t>Iıb</a:t>
            </a:r>
            <a:r>
              <a:rPr lang="tr-TR" dirty="0"/>
              <a:t> örnekleme</a:t>
            </a:r>
          </a:p>
          <a:p>
            <a:pPr lvl="1"/>
            <a:r>
              <a:rPr lang="tr-TR" dirty="0"/>
              <a:t>Klinik öncesi  verilerin değerlendirilmesi</a:t>
            </a:r>
          </a:p>
          <a:p>
            <a:pPr lvl="1"/>
            <a:r>
              <a:rPr lang="tr-TR" dirty="0"/>
              <a:t>Risk yönetim süreci değerlendirmesi</a:t>
            </a:r>
          </a:p>
          <a:p>
            <a:pPr lvl="1"/>
            <a:r>
              <a:rPr lang="tr-TR" dirty="0"/>
              <a:t>Spesifik prosedürleri yürütmek (tıbbi ürün, emilebilen, vb.)</a:t>
            </a:r>
          </a:p>
          <a:p>
            <a:pPr lvl="1"/>
            <a:r>
              <a:rPr lang="tr-TR" dirty="0"/>
              <a:t>Gözetim</a:t>
            </a:r>
          </a:p>
          <a:p>
            <a:pPr lvl="1"/>
            <a:r>
              <a:rPr lang="tr-TR" dirty="0"/>
              <a:t>Habersiz</a:t>
            </a:r>
          </a:p>
          <a:p>
            <a:pPr lvl="1"/>
            <a:r>
              <a:rPr lang="tr-TR" dirty="0"/>
              <a:t>Test</a:t>
            </a:r>
          </a:p>
          <a:p>
            <a:pPr lvl="1"/>
            <a:endParaRPr lang="tr-TR" dirty="0"/>
          </a:p>
          <a:p>
            <a:pPr lvl="1"/>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41</a:t>
            </a:fld>
            <a:endParaRPr lang="en-US" dirty="0"/>
          </a:p>
        </p:txBody>
      </p:sp>
      <p:sp>
        <p:nvSpPr>
          <p:cNvPr id="6" name="Köşeleri Yuvarlanmış Dikdörtgen Belirtme Çizgisi 5"/>
          <p:cNvSpPr/>
          <p:nvPr/>
        </p:nvSpPr>
        <p:spPr>
          <a:xfrm>
            <a:off x="6894286" y="2844800"/>
            <a:ext cx="4107543" cy="2322286"/>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Onaylanmış Kuruluş, </a:t>
            </a:r>
            <a:r>
              <a:rPr lang="tr-TR" b="1" dirty="0"/>
              <a:t>imalatçı uygun olduğunu iddia etmese dahi</a:t>
            </a:r>
            <a:r>
              <a:rPr lang="tr-TR" dirty="0"/>
              <a:t>, ilgili olduğu hallerde, mevcut CS, rehber ve HS </a:t>
            </a:r>
            <a:r>
              <a:rPr lang="tr-TR" dirty="0" err="1"/>
              <a:t>leri</a:t>
            </a:r>
            <a:r>
              <a:rPr lang="tr-TR" dirty="0"/>
              <a:t> dikkate alır. </a:t>
            </a:r>
          </a:p>
        </p:txBody>
      </p:sp>
      <p:pic>
        <p:nvPicPr>
          <p:cNvPr id="7" name="Picture 2" descr="UDEM Logo Vector (.CDR) Free Download">
            <a:extLst>
              <a:ext uri="{FF2B5EF4-FFF2-40B4-BE49-F238E27FC236}">
                <a16:creationId xmlns:a16="http://schemas.microsoft.com/office/drawing/2014/main" id="{B2356036-964F-9974-924B-EED54A0471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47211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Süreçler</a:t>
            </a:r>
          </a:p>
        </p:txBody>
      </p:sp>
      <p:sp>
        <p:nvSpPr>
          <p:cNvPr id="3" name="İçerik Yer Tutucusu 2"/>
          <p:cNvSpPr>
            <a:spLocks noGrp="1"/>
          </p:cNvSpPr>
          <p:nvPr>
            <p:ph idx="1"/>
          </p:nvPr>
        </p:nvSpPr>
        <p:spPr/>
        <p:txBody>
          <a:bodyPr/>
          <a:lstStyle/>
          <a:p>
            <a:r>
              <a:rPr lang="tr-TR" dirty="0"/>
              <a:t>Kalite Yönetim Sistemi: </a:t>
            </a:r>
          </a:p>
          <a:p>
            <a:pPr lvl="1"/>
            <a:r>
              <a:rPr lang="tr-TR" dirty="0"/>
              <a:t>Denetim öncesi inceleme</a:t>
            </a:r>
          </a:p>
          <a:p>
            <a:pPr lvl="2"/>
            <a:r>
              <a:rPr lang="tr-TR" dirty="0"/>
              <a:t>Denetim programı </a:t>
            </a:r>
          </a:p>
          <a:p>
            <a:pPr lvl="3"/>
            <a:r>
              <a:rPr lang="tr-TR" dirty="0"/>
              <a:t>Farklı üretim yerleri arası bağlantılar ?</a:t>
            </a:r>
          </a:p>
          <a:p>
            <a:pPr lvl="3"/>
            <a:r>
              <a:rPr lang="tr-TR" dirty="0"/>
              <a:t>Tedarikçiler ? Denetim gerekliliği ?</a:t>
            </a:r>
          </a:p>
          <a:p>
            <a:pPr lvl="3"/>
            <a:r>
              <a:rPr lang="tr-TR" dirty="0"/>
              <a:t>Denetim hedefi, kriterleri, kapsamı</a:t>
            </a:r>
          </a:p>
          <a:p>
            <a:pPr lvl="3"/>
            <a:r>
              <a:rPr lang="tr-TR" dirty="0"/>
              <a:t>Denetim planı</a:t>
            </a:r>
          </a:p>
          <a:p>
            <a:pPr lvl="3"/>
            <a:r>
              <a:rPr lang="tr-TR" dirty="0"/>
              <a:t>TD örnekleme planı – güncel</a:t>
            </a:r>
          </a:p>
          <a:p>
            <a:pPr lvl="3"/>
            <a:r>
              <a:rPr lang="tr-TR" dirty="0"/>
              <a:t>Denetim ekip üyeleri</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42</a:t>
            </a:fld>
            <a:endParaRPr lang="en-US" dirty="0"/>
          </a:p>
        </p:txBody>
      </p:sp>
      <p:sp>
        <p:nvSpPr>
          <p:cNvPr id="6" name="Köşeleri Yuvarlanmış Dikdörtgen Belirtme Çizgisi 5"/>
          <p:cNvSpPr/>
          <p:nvPr/>
        </p:nvSpPr>
        <p:spPr>
          <a:xfrm>
            <a:off x="5088812" y="4802523"/>
            <a:ext cx="3574369" cy="1741714"/>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sertifikanın kapsadığı tüm cihaz gamının </a:t>
            </a:r>
            <a:r>
              <a:rPr lang="tr-TR" b="1" dirty="0"/>
              <a:t>sertifikanın geçerlilik süresi</a:t>
            </a:r>
            <a:r>
              <a:rPr lang="tr-TR" dirty="0"/>
              <a:t> boyunca örneklenmeli </a:t>
            </a:r>
          </a:p>
        </p:txBody>
      </p:sp>
      <p:sp>
        <p:nvSpPr>
          <p:cNvPr id="7" name="Tek Köşesi Kesik Dikdörtgen 6"/>
          <p:cNvSpPr/>
          <p:nvPr/>
        </p:nvSpPr>
        <p:spPr>
          <a:xfrm>
            <a:off x="7228114" y="1986284"/>
            <a:ext cx="4415588" cy="2663840"/>
          </a:xfrm>
          <a:prstGeom prst="snip1Rect">
            <a:avLst/>
          </a:prstGeom>
        </p:spPr>
        <p:style>
          <a:lnRef idx="3">
            <a:schemeClr val="lt1"/>
          </a:lnRef>
          <a:fillRef idx="1">
            <a:schemeClr val="accent4"/>
          </a:fillRef>
          <a:effectRef idx="1">
            <a:schemeClr val="accent4"/>
          </a:effectRef>
          <a:fontRef idx="minor">
            <a:schemeClr val="lt1"/>
          </a:fontRef>
        </p:style>
        <p:txBody>
          <a:bodyPr rtlCol="0" anchor="ctr"/>
          <a:lstStyle/>
          <a:p>
            <a:pPr marL="285750" indent="-285750" algn="just">
              <a:buFont typeface="Wingdings" panose="05000000000000000000" pitchFamily="2" charset="2"/>
              <a:buChar char="Ø"/>
            </a:pPr>
            <a:r>
              <a:rPr lang="tr-TR" sz="1600" dirty="0"/>
              <a:t>bitmiş cihazların uygunluğunun tedarikçilerin faaliyetlerinden önemli ölçüde etkilendiği durumda ve</a:t>
            </a:r>
          </a:p>
          <a:p>
            <a:pPr marL="285750" indent="-285750" algn="just">
              <a:buFont typeface="Wingdings" panose="05000000000000000000" pitchFamily="2" charset="2"/>
              <a:buChar char="Ø"/>
            </a:pPr>
            <a:endParaRPr lang="tr-TR" sz="1600" dirty="0"/>
          </a:p>
          <a:p>
            <a:pPr marL="285750" indent="-285750" algn="just">
              <a:buFont typeface="Wingdings" panose="05000000000000000000" pitchFamily="2" charset="2"/>
              <a:buChar char="Ø"/>
            </a:pPr>
            <a:r>
              <a:rPr lang="tr-TR" sz="1600" dirty="0"/>
              <a:t>özellikle imalatçının tedarikçileri üzerinde yeterli kontrolü olduğunu gösteremediği durumda, </a:t>
            </a:r>
          </a:p>
          <a:p>
            <a:pPr algn="just"/>
            <a:endParaRPr lang="tr-TR" sz="1600" dirty="0"/>
          </a:p>
          <a:p>
            <a:pPr algn="just"/>
            <a:r>
              <a:rPr lang="tr-TR" sz="1600" dirty="0"/>
              <a:t>imalatçının tedarikçilerinin tesislerinde süreçlerin kontrolünü denetler</a:t>
            </a:r>
          </a:p>
        </p:txBody>
      </p:sp>
      <p:pic>
        <p:nvPicPr>
          <p:cNvPr id="8" name="Picture 2" descr="UDEM Logo Vector (.CDR) Free Download">
            <a:extLst>
              <a:ext uri="{FF2B5EF4-FFF2-40B4-BE49-F238E27FC236}">
                <a16:creationId xmlns:a16="http://schemas.microsoft.com/office/drawing/2014/main" id="{2C0C9E2F-5562-22E1-62E0-11D1A8BD3A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0589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Süreçler</a:t>
            </a:r>
          </a:p>
        </p:txBody>
      </p:sp>
      <p:sp>
        <p:nvSpPr>
          <p:cNvPr id="3" name="İçerik Yer Tutucusu 2"/>
          <p:cNvSpPr>
            <a:spLocks noGrp="1"/>
          </p:cNvSpPr>
          <p:nvPr>
            <p:ph idx="1"/>
          </p:nvPr>
        </p:nvSpPr>
        <p:spPr/>
        <p:txBody>
          <a:bodyPr>
            <a:normAutofit/>
          </a:bodyPr>
          <a:lstStyle/>
          <a:p>
            <a:r>
              <a:rPr lang="tr-TR" dirty="0"/>
              <a:t>KYS süreçleri:</a:t>
            </a:r>
          </a:p>
          <a:p>
            <a:pPr lvl="1"/>
            <a:r>
              <a:rPr lang="tr-TR" dirty="0"/>
              <a:t>Tasarım ve geliştirme, </a:t>
            </a:r>
          </a:p>
          <a:p>
            <a:pPr lvl="1"/>
            <a:r>
              <a:rPr lang="tr-TR" dirty="0"/>
              <a:t>Üretim ve süreç kontrolleri, </a:t>
            </a:r>
          </a:p>
          <a:p>
            <a:pPr lvl="1"/>
            <a:r>
              <a:rPr lang="tr-TR" dirty="0"/>
              <a:t>Ürün dokümantasyonu, </a:t>
            </a:r>
          </a:p>
          <a:p>
            <a:pPr lvl="1"/>
            <a:r>
              <a:rPr lang="tr-TR" dirty="0"/>
              <a:t>Satın alınan cihazların doğrulanması dâhil satın alma kontrolleri, </a:t>
            </a:r>
          </a:p>
          <a:p>
            <a:pPr lvl="1"/>
            <a:r>
              <a:rPr lang="tr-TR" dirty="0"/>
              <a:t>Piyasaya arz sonrası gözetime yönelik olanlar dâhil düzeltici ve önleyici faaliyetler ve </a:t>
            </a:r>
          </a:p>
          <a:p>
            <a:pPr lvl="1"/>
            <a:r>
              <a:rPr lang="tr-TR" dirty="0"/>
              <a:t>Piyasaya arz sonrası klinik takip </a:t>
            </a:r>
          </a:p>
          <a:p>
            <a:pPr lvl="1"/>
            <a:r>
              <a:rPr lang="tr-TR" dirty="0"/>
              <a:t>Ek I gerekleri</a:t>
            </a:r>
          </a:p>
          <a:p>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43</a:t>
            </a:fld>
            <a:endParaRPr lang="en-US" dirty="0"/>
          </a:p>
        </p:txBody>
      </p:sp>
      <p:pic>
        <p:nvPicPr>
          <p:cNvPr id="6" name="Picture 2" descr="UDEM Logo Vector (.CDR) Free Download">
            <a:extLst>
              <a:ext uri="{FF2B5EF4-FFF2-40B4-BE49-F238E27FC236}">
                <a16:creationId xmlns:a16="http://schemas.microsoft.com/office/drawing/2014/main" id="{6B1CF215-DE28-984D-E228-2CAB881A61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17446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Süreçler</a:t>
            </a:r>
          </a:p>
        </p:txBody>
      </p:sp>
      <p:sp>
        <p:nvSpPr>
          <p:cNvPr id="3" name="İçerik Yer Tutucusu 2"/>
          <p:cNvSpPr>
            <a:spLocks noGrp="1"/>
          </p:cNvSpPr>
          <p:nvPr>
            <p:ph idx="1"/>
          </p:nvPr>
        </p:nvSpPr>
        <p:spPr/>
        <p:txBody>
          <a:bodyPr>
            <a:normAutofit fontScale="92500" lnSpcReduction="10000"/>
          </a:bodyPr>
          <a:lstStyle/>
          <a:p>
            <a:r>
              <a:rPr lang="tr-TR" dirty="0"/>
              <a:t>Nihai inceleme ve Karar Alma</a:t>
            </a:r>
          </a:p>
          <a:p>
            <a:pPr lvl="1"/>
            <a:r>
              <a:rPr lang="tr-TR" dirty="0"/>
              <a:t>Değerlendirme personelinden farklı</a:t>
            </a:r>
          </a:p>
          <a:p>
            <a:pPr lvl="1"/>
            <a:r>
              <a:rPr lang="tr-TR" dirty="0"/>
              <a:t>Raporların ve destekleyici dokümantasyonun yeterliliği</a:t>
            </a:r>
          </a:p>
          <a:p>
            <a:pPr lvl="1"/>
            <a:r>
              <a:rPr lang="tr-TR" dirty="0"/>
              <a:t>Çözümlenmemiş uygunsuzluk ?</a:t>
            </a:r>
          </a:p>
          <a:p>
            <a:pPr lvl="1"/>
            <a:endParaRPr lang="tr-TR" dirty="0"/>
          </a:p>
          <a:p>
            <a:pPr lvl="1"/>
            <a:r>
              <a:rPr lang="tr-TR" dirty="0"/>
              <a:t>MDR uyumluluk</a:t>
            </a:r>
          </a:p>
          <a:p>
            <a:pPr lvl="1"/>
            <a:r>
              <a:rPr lang="tr-TR" dirty="0"/>
              <a:t>PMS planı uygunluğu</a:t>
            </a:r>
          </a:p>
          <a:p>
            <a:pPr lvl="1"/>
            <a:r>
              <a:rPr lang="tr-TR" dirty="0"/>
              <a:t>Güncel klinik değerlendirme spesifik kilit noktalar</a:t>
            </a:r>
          </a:p>
          <a:p>
            <a:pPr lvl="1"/>
            <a:r>
              <a:rPr lang="tr-TR" dirty="0"/>
              <a:t>Belgelendirme için spesifik şartlar</a:t>
            </a:r>
          </a:p>
          <a:p>
            <a:pPr lvl="1"/>
            <a:r>
              <a:rPr lang="tr-TR" dirty="0"/>
              <a:t>Belgelendirme süresi</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44</a:t>
            </a:fld>
            <a:endParaRPr lang="en-US" dirty="0"/>
          </a:p>
        </p:txBody>
      </p:sp>
      <p:pic>
        <p:nvPicPr>
          <p:cNvPr id="6" name="Picture 2" descr="UDEM Logo Vector (.CDR) Free Download">
            <a:extLst>
              <a:ext uri="{FF2B5EF4-FFF2-40B4-BE49-F238E27FC236}">
                <a16:creationId xmlns:a16="http://schemas.microsoft.com/office/drawing/2014/main" id="{357D7F15-D0E3-F796-842B-11EE022732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54432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Süreçler</a:t>
            </a:r>
          </a:p>
        </p:txBody>
      </p:sp>
      <p:sp>
        <p:nvSpPr>
          <p:cNvPr id="3" name="İçerik Yer Tutucusu 2"/>
          <p:cNvSpPr>
            <a:spLocks noGrp="1"/>
          </p:cNvSpPr>
          <p:nvPr>
            <p:ph idx="1"/>
          </p:nvPr>
        </p:nvSpPr>
        <p:spPr/>
        <p:txBody>
          <a:bodyPr/>
          <a:lstStyle/>
          <a:p>
            <a:r>
              <a:rPr lang="tr-TR" dirty="0"/>
              <a:t>Değişiklikler:</a:t>
            </a:r>
          </a:p>
          <a:p>
            <a:pPr lvl="1"/>
            <a:r>
              <a:rPr lang="tr-TR" dirty="0"/>
              <a:t>Onaylanmış kalite yönetim sistemi veya sistemleri ya da kapsanan ürün yelpazesi, </a:t>
            </a:r>
          </a:p>
          <a:p>
            <a:pPr lvl="1"/>
            <a:r>
              <a:rPr lang="tr-TR" dirty="0"/>
              <a:t>Onaylanmış cihaz tasarımı, </a:t>
            </a:r>
          </a:p>
          <a:p>
            <a:pPr lvl="1"/>
            <a:r>
              <a:rPr lang="tr-TR" dirty="0"/>
              <a:t>Cihazın kullanım amacı ya da cihaza ilişkin iddialar, </a:t>
            </a:r>
          </a:p>
          <a:p>
            <a:pPr lvl="1"/>
            <a:r>
              <a:rPr lang="tr-TR" dirty="0"/>
              <a:t>Onaylanmış cihaz tipi, </a:t>
            </a:r>
          </a:p>
          <a:p>
            <a:pPr lvl="1"/>
            <a:r>
              <a:rPr lang="tr-TR" dirty="0"/>
              <a:t>Bir cihazın ihtiva ettiği veya bir cihazın imalatı için kullanılan ve bu Ekin 4.5.6 numaralı maddesi uyarınca spesifik prosedürlere tabi olan maddeler </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45</a:t>
            </a:fld>
            <a:endParaRPr lang="en-US" dirty="0"/>
          </a:p>
        </p:txBody>
      </p:sp>
      <p:pic>
        <p:nvPicPr>
          <p:cNvPr id="6" name="Picture 2" descr="UDEM Logo Vector (.CDR) Free Download">
            <a:extLst>
              <a:ext uri="{FF2B5EF4-FFF2-40B4-BE49-F238E27FC236}">
                <a16:creationId xmlns:a16="http://schemas.microsoft.com/office/drawing/2014/main" id="{C88778B1-02D5-8E09-3811-BB8072B46B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64961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Süreçler</a:t>
            </a:r>
          </a:p>
        </p:txBody>
      </p:sp>
      <p:sp>
        <p:nvSpPr>
          <p:cNvPr id="3" name="İçerik Yer Tutucusu 2"/>
          <p:cNvSpPr>
            <a:spLocks noGrp="1"/>
          </p:cNvSpPr>
          <p:nvPr>
            <p:ph idx="1"/>
          </p:nvPr>
        </p:nvSpPr>
        <p:spPr/>
        <p:txBody>
          <a:bodyPr>
            <a:normAutofit fontScale="92500" lnSpcReduction="10000"/>
          </a:bodyPr>
          <a:lstStyle/>
          <a:p>
            <a:r>
              <a:rPr lang="tr-TR" dirty="0"/>
              <a:t>Gözetim</a:t>
            </a:r>
          </a:p>
          <a:p>
            <a:pPr lvl="1"/>
            <a:r>
              <a:rPr lang="tr-TR" dirty="0"/>
              <a:t>En az yıllık</a:t>
            </a:r>
          </a:p>
          <a:p>
            <a:pPr lvl="1"/>
            <a:r>
              <a:rPr lang="tr-TR" dirty="0" err="1"/>
              <a:t>Vijilans</a:t>
            </a:r>
            <a:r>
              <a:rPr lang="tr-TR" dirty="0"/>
              <a:t>, PMS ve PMCF değerlendirmeleri</a:t>
            </a:r>
          </a:p>
          <a:p>
            <a:pPr lvl="1"/>
            <a:r>
              <a:rPr lang="tr-TR" dirty="0"/>
              <a:t>Örnekleme kriterleri – teknik dokümantasyon</a:t>
            </a:r>
          </a:p>
          <a:p>
            <a:pPr lvl="1"/>
            <a:r>
              <a:rPr lang="tr-TR" dirty="0"/>
              <a:t>Test prosedürleri</a:t>
            </a:r>
          </a:p>
          <a:p>
            <a:pPr lvl="1"/>
            <a:r>
              <a:rPr lang="tr-TR" dirty="0"/>
              <a:t>Bildirimler</a:t>
            </a:r>
          </a:p>
          <a:p>
            <a:pPr lvl="1"/>
            <a:r>
              <a:rPr lang="tr-TR" dirty="0"/>
              <a:t>Yanıltıcı kullanım</a:t>
            </a:r>
          </a:p>
          <a:p>
            <a:pPr lvl="1"/>
            <a:r>
              <a:rPr lang="tr-TR" dirty="0"/>
              <a:t>KYS MDR uygunluk</a:t>
            </a:r>
          </a:p>
          <a:p>
            <a:pPr lvl="1"/>
            <a:r>
              <a:rPr lang="tr-TR" dirty="0"/>
              <a:t>DÖF</a:t>
            </a:r>
          </a:p>
          <a:p>
            <a:pPr lvl="1"/>
            <a:r>
              <a:rPr lang="tr-TR" dirty="0"/>
              <a:t>Sertifikanın durumu</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46</a:t>
            </a:fld>
            <a:endParaRPr lang="en-US" dirty="0"/>
          </a:p>
        </p:txBody>
      </p:sp>
      <p:pic>
        <p:nvPicPr>
          <p:cNvPr id="6" name="Picture 2" descr="UDEM Logo Vector (.CDR) Free Download">
            <a:extLst>
              <a:ext uri="{FF2B5EF4-FFF2-40B4-BE49-F238E27FC236}">
                <a16:creationId xmlns:a16="http://schemas.microsoft.com/office/drawing/2014/main" id="{208ACB95-8BD4-134C-2A22-FE55531BA6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062947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Süreçler</a:t>
            </a:r>
          </a:p>
        </p:txBody>
      </p:sp>
      <p:sp>
        <p:nvSpPr>
          <p:cNvPr id="3" name="İçerik Yer Tutucusu 2"/>
          <p:cNvSpPr>
            <a:spLocks noGrp="1"/>
          </p:cNvSpPr>
          <p:nvPr>
            <p:ph idx="1"/>
          </p:nvPr>
        </p:nvSpPr>
        <p:spPr/>
        <p:txBody>
          <a:bodyPr/>
          <a:lstStyle/>
          <a:p>
            <a:r>
              <a:rPr lang="tr-TR" dirty="0" err="1"/>
              <a:t>Vijilans</a:t>
            </a:r>
            <a:r>
              <a:rPr lang="tr-TR" dirty="0"/>
              <a:t> vakası bildiriminde:</a:t>
            </a:r>
          </a:p>
          <a:p>
            <a:pPr lvl="1"/>
            <a:r>
              <a:rPr lang="tr-TR" dirty="0"/>
              <a:t>Araştırma sonuçlarını gözlemler</a:t>
            </a:r>
          </a:p>
          <a:p>
            <a:pPr lvl="1"/>
            <a:r>
              <a:rPr lang="tr-TR" dirty="0"/>
              <a:t>Riskli durum varsa</a:t>
            </a:r>
          </a:p>
          <a:p>
            <a:pPr lvl="2"/>
            <a:r>
              <a:rPr lang="tr-TR" dirty="0"/>
              <a:t>Doküman incelemesi</a:t>
            </a:r>
          </a:p>
          <a:p>
            <a:pPr lvl="2"/>
            <a:r>
              <a:rPr lang="tr-TR" dirty="0"/>
              <a:t>Kısa süreli veya habersiz denetim</a:t>
            </a:r>
          </a:p>
          <a:p>
            <a:pPr lvl="2"/>
            <a:r>
              <a:rPr lang="tr-TR" dirty="0"/>
              <a:t>Ürün testi</a:t>
            </a:r>
          </a:p>
          <a:p>
            <a:pPr lvl="1"/>
            <a:r>
              <a:rPr lang="tr-TR" dirty="0"/>
              <a:t>Gözetim sıklığını arttırma</a:t>
            </a:r>
          </a:p>
          <a:p>
            <a:pPr lvl="1"/>
            <a:r>
              <a:rPr lang="tr-TR" dirty="0"/>
              <a:t>Bir sonraki denetiminde ilgili ürün/süreçleri inceleme</a:t>
            </a:r>
          </a:p>
          <a:p>
            <a:pPr lvl="1"/>
            <a:r>
              <a:rPr lang="tr-TR" dirty="0"/>
              <a:t>Diğer tedbirler</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47</a:t>
            </a:fld>
            <a:endParaRPr lang="en-US" dirty="0"/>
          </a:p>
        </p:txBody>
      </p:sp>
      <p:pic>
        <p:nvPicPr>
          <p:cNvPr id="6" name="Resim 5"/>
          <p:cNvPicPr>
            <a:picLocks noChangeAspect="1"/>
          </p:cNvPicPr>
          <p:nvPr/>
        </p:nvPicPr>
        <p:blipFill>
          <a:blip r:embed="rId2"/>
          <a:stretch>
            <a:fillRect/>
          </a:stretch>
        </p:blipFill>
        <p:spPr>
          <a:xfrm>
            <a:off x="8155213" y="2476293"/>
            <a:ext cx="2616426" cy="2502668"/>
          </a:xfrm>
          <a:prstGeom prst="rect">
            <a:avLst/>
          </a:prstGeom>
        </p:spPr>
      </p:pic>
      <p:pic>
        <p:nvPicPr>
          <p:cNvPr id="7" name="Picture 2" descr="UDEM Logo Vector (.CDR) Free Download">
            <a:extLst>
              <a:ext uri="{FF2B5EF4-FFF2-40B4-BE49-F238E27FC236}">
                <a16:creationId xmlns:a16="http://schemas.microsoft.com/office/drawing/2014/main" id="{E70A4F6F-8DFD-183C-4CFF-923E70EC41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71866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Süreçler</a:t>
            </a:r>
          </a:p>
        </p:txBody>
      </p:sp>
      <p:sp>
        <p:nvSpPr>
          <p:cNvPr id="3" name="İçerik Yer Tutucusu 2"/>
          <p:cNvSpPr>
            <a:spLocks noGrp="1"/>
          </p:cNvSpPr>
          <p:nvPr>
            <p:ph idx="1"/>
          </p:nvPr>
        </p:nvSpPr>
        <p:spPr/>
        <p:txBody>
          <a:bodyPr>
            <a:normAutofit fontScale="92500" lnSpcReduction="10000"/>
          </a:bodyPr>
          <a:lstStyle/>
          <a:p>
            <a:r>
              <a:rPr lang="tr-TR" dirty="0"/>
              <a:t>Yeniden Belgelendirme</a:t>
            </a:r>
          </a:p>
          <a:p>
            <a:pPr lvl="1"/>
            <a:r>
              <a:rPr lang="tr-TR" dirty="0"/>
              <a:t>Cihaza ilişkin değişiklikler </a:t>
            </a:r>
          </a:p>
          <a:p>
            <a:pPr lvl="1"/>
            <a:r>
              <a:rPr lang="tr-TR" dirty="0"/>
              <a:t>Bilimsel bulguların bir özeti</a:t>
            </a:r>
          </a:p>
          <a:p>
            <a:pPr lvl="1"/>
            <a:r>
              <a:rPr lang="tr-TR" dirty="0"/>
              <a:t>PMS deneyimi</a:t>
            </a:r>
          </a:p>
          <a:p>
            <a:pPr lvl="1"/>
            <a:r>
              <a:rPr lang="tr-TR" dirty="0"/>
              <a:t>Risk yönetimi denetimi</a:t>
            </a:r>
          </a:p>
          <a:p>
            <a:pPr lvl="1"/>
            <a:r>
              <a:rPr lang="tr-TR" dirty="0"/>
              <a:t>GSPR deneyimi</a:t>
            </a:r>
          </a:p>
          <a:p>
            <a:pPr lvl="1"/>
            <a:r>
              <a:rPr lang="tr-TR" dirty="0"/>
              <a:t>Klinik değerlendirme deneyimi</a:t>
            </a:r>
          </a:p>
          <a:p>
            <a:pPr lvl="1"/>
            <a:r>
              <a:rPr lang="tr-TR" dirty="0"/>
              <a:t>Gerekliliklerdeki değişiklik</a:t>
            </a:r>
          </a:p>
          <a:p>
            <a:pPr lvl="1"/>
            <a:r>
              <a:rPr lang="tr-TR" dirty="0"/>
              <a:t>CS / HS  </a:t>
            </a:r>
            <a:r>
              <a:rPr lang="tr-TR" dirty="0" err="1"/>
              <a:t>vb</a:t>
            </a:r>
            <a:r>
              <a:rPr lang="tr-TR" dirty="0"/>
              <a:t> değişiklik</a:t>
            </a:r>
          </a:p>
          <a:p>
            <a:pPr lvl="1"/>
            <a:r>
              <a:rPr lang="tr-TR" dirty="0"/>
              <a:t>Tıbbi, bilimsel ve teknik bilgilerdeki değişiklik </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48</a:t>
            </a:fld>
            <a:endParaRPr lang="en-US" dirty="0"/>
          </a:p>
        </p:txBody>
      </p:sp>
      <p:sp>
        <p:nvSpPr>
          <p:cNvPr id="6" name="Oval Belirtme Çizgisi 5"/>
          <p:cNvSpPr/>
          <p:nvPr/>
        </p:nvSpPr>
        <p:spPr>
          <a:xfrm>
            <a:off x="5224761" y="1327150"/>
            <a:ext cx="6418942" cy="4161971"/>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 Yeni tedaviler,</a:t>
            </a:r>
          </a:p>
          <a:p>
            <a:pPr algn="ctr"/>
            <a:r>
              <a:rPr lang="tr-TR" dirty="0"/>
              <a:t>- Test yöntemlerindeki değişiklikler,</a:t>
            </a:r>
          </a:p>
          <a:p>
            <a:pPr algn="ctr"/>
            <a:r>
              <a:rPr lang="tr-TR" dirty="0"/>
              <a:t>- Materyaller ve bileşenlerle ilgili yeni bilimsel bulgular,</a:t>
            </a:r>
          </a:p>
          <a:p>
            <a:pPr algn="ctr"/>
            <a:r>
              <a:rPr lang="tr-TR" dirty="0"/>
              <a:t>- Karşılaştırılabilir cihazlara ilişkin çalışmalardan kazanılan deneyim,</a:t>
            </a:r>
          </a:p>
          <a:p>
            <a:pPr algn="ctr"/>
            <a:r>
              <a:rPr lang="tr-TR" dirty="0"/>
              <a:t>- Kayıtlardan elde edilen veriler ve kayıtlar,</a:t>
            </a:r>
          </a:p>
          <a:p>
            <a:pPr algn="ctr"/>
            <a:r>
              <a:rPr lang="tr-TR" dirty="0"/>
              <a:t>- Karşılaştırılabilir cihazlarla yapılan klinik araştırmalardan kazanılan deneyim</a:t>
            </a:r>
          </a:p>
        </p:txBody>
      </p:sp>
      <p:pic>
        <p:nvPicPr>
          <p:cNvPr id="7" name="Picture 2" descr="UDEM Logo Vector (.CDR) Free Download">
            <a:extLst>
              <a:ext uri="{FF2B5EF4-FFF2-40B4-BE49-F238E27FC236}">
                <a16:creationId xmlns:a16="http://schemas.microsoft.com/office/drawing/2014/main" id="{8EACDCD0-38D0-94DD-4F93-B8D2C606A3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4173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Madde 38 – Uygunluk değerlendirme kuruluşlarının atanma başvurusu</a:t>
            </a:r>
          </a:p>
        </p:txBody>
      </p:sp>
      <p:sp>
        <p:nvSpPr>
          <p:cNvPr id="3" name="İçerik Yer Tutucusu 2"/>
          <p:cNvSpPr>
            <a:spLocks noGrp="1"/>
          </p:cNvSpPr>
          <p:nvPr>
            <p:ph idx="1"/>
          </p:nvPr>
        </p:nvSpPr>
        <p:spPr/>
        <p:txBody>
          <a:bodyPr>
            <a:normAutofit/>
          </a:bodyPr>
          <a:lstStyle/>
          <a:p>
            <a:r>
              <a:rPr lang="tr-TR" dirty="0"/>
              <a:t>OK atama için otoriteye başvurur.</a:t>
            </a:r>
          </a:p>
          <a:p>
            <a:r>
              <a:rPr lang="tr-TR" dirty="0"/>
              <a:t>Başvuru Ek VII’ye uygunluğunu dokümantasyon ile desteklenecek şekilde talep edilen uygunluk değerlendirme aktiviteleri ve cihaz grubunu içermelidir.</a:t>
            </a:r>
          </a:p>
          <a:p>
            <a:r>
              <a:rPr lang="tr-TR" dirty="0"/>
              <a:t>Ek olarak ulusal akreditasyon kurumundan değerlendirme raporları ve akreditasyon sertifikası da sunulur.</a:t>
            </a:r>
          </a:p>
          <a:p>
            <a:r>
              <a:rPr lang="tr-TR" dirty="0"/>
              <a:t>Herhangi bir değişiklikte OK dokümantasyonunu güncellemelidir ve otoritenin Ek VII uygunluğunu doğrulamasına ve izlemesine olanak sağlamalıdır.</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5</a:t>
            </a:fld>
            <a:endParaRPr lang="en-US" dirty="0"/>
          </a:p>
        </p:txBody>
      </p:sp>
      <p:sp>
        <p:nvSpPr>
          <p:cNvPr id="9" name="Akış Çizelgesi: Belge 8">
            <a:extLst>
              <a:ext uri="{FF2B5EF4-FFF2-40B4-BE49-F238E27FC236}">
                <a16:creationId xmlns:a16="http://schemas.microsoft.com/office/drawing/2014/main" id="{18A396EB-8B36-BF61-19FF-682AEB2E2F2C}"/>
              </a:ext>
            </a:extLst>
          </p:cNvPr>
          <p:cNvSpPr/>
          <p:nvPr/>
        </p:nvSpPr>
        <p:spPr>
          <a:xfrm>
            <a:off x="10028513" y="1212186"/>
            <a:ext cx="1486252" cy="1162713"/>
          </a:xfrm>
          <a:prstGeom prst="flowChartDocumen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tr-TR" b="1" i="0" dirty="0">
                <a:solidFill>
                  <a:srgbClr val="666666"/>
                </a:solidFill>
                <a:effectLst/>
                <a:latin typeface="+mj-lt"/>
              </a:rPr>
              <a:t>MDCG 2021-15</a:t>
            </a:r>
            <a:endParaRPr lang="tr-TR" dirty="0">
              <a:latin typeface="+mj-lt"/>
            </a:endParaRPr>
          </a:p>
        </p:txBody>
      </p:sp>
      <p:pic>
        <p:nvPicPr>
          <p:cNvPr id="6" name="Picture 2" descr="UDEM Logo Vector (.CDR) Free Download">
            <a:extLst>
              <a:ext uri="{FF2B5EF4-FFF2-40B4-BE49-F238E27FC236}">
                <a16:creationId xmlns:a16="http://schemas.microsoft.com/office/drawing/2014/main" id="{C1F8BD53-3BAE-6C62-DC3A-B0CF87EF00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77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4954" y="947920"/>
            <a:ext cx="9495984" cy="728480"/>
          </a:xfrm>
        </p:spPr>
        <p:txBody>
          <a:bodyPr/>
          <a:lstStyle/>
          <a:p>
            <a:r>
              <a:rPr lang="tr-TR" dirty="0"/>
              <a:t>Madde 39 – Başvurunun değerlendirilmesi</a:t>
            </a:r>
          </a:p>
        </p:txBody>
      </p:sp>
      <p:sp>
        <p:nvSpPr>
          <p:cNvPr id="3" name="İçerik Yer Tutucusu 2"/>
          <p:cNvSpPr>
            <a:spLocks noGrp="1"/>
          </p:cNvSpPr>
          <p:nvPr>
            <p:ph idx="1"/>
          </p:nvPr>
        </p:nvSpPr>
        <p:spPr/>
        <p:txBody>
          <a:bodyPr>
            <a:normAutofit fontScale="92500" lnSpcReduction="20000"/>
          </a:bodyPr>
          <a:lstStyle/>
          <a:p>
            <a:r>
              <a:rPr lang="tr-TR" dirty="0"/>
              <a:t>Başvurudan sonraki </a:t>
            </a:r>
            <a:r>
              <a:rPr lang="tr-TR" b="1" dirty="0"/>
              <a:t>30 gün </a:t>
            </a:r>
            <a:r>
              <a:rPr lang="tr-TR" dirty="0"/>
              <a:t>içerisinde otorite başvuruda sunulan dokümanların tam olduğunu kontrol eder ve varsa eksik bilgileri talep eder. Başvuru tamamlanınca otorite kendi prosedürlerine uyumuna göre bir ön rapor hazırlar ve dosya ile birlikte Komisyona gönderir. Komisyon da MDCG’ye gönderir.</a:t>
            </a:r>
          </a:p>
          <a:p>
            <a:r>
              <a:rPr lang="tr-TR" dirty="0"/>
              <a:t>MDCG’ye başvuru gittikten sonraki </a:t>
            </a:r>
            <a:r>
              <a:rPr lang="tr-TR" b="1" dirty="0"/>
              <a:t>14 gün </a:t>
            </a:r>
            <a:r>
              <a:rPr lang="tr-TR" dirty="0"/>
              <a:t>içinde Komisyon MDCG ile birlikte 3 uzmandan oluşan bir ortak denetim ekibi atar. Uzmanlardan biri ortak denetim ekibi arasında koordinasyonu sağlayacak Komisyondan biri olacaktır. Diğer 2 uzman ise başvurunun alındığı Üye ülke haricindeki ülkelerden gelecektir.</a:t>
            </a:r>
          </a:p>
          <a:p>
            <a:r>
              <a:rPr lang="tr-TR" dirty="0"/>
              <a:t>ODE atandıktan sonraki </a:t>
            </a:r>
            <a:r>
              <a:rPr lang="tr-TR" b="1" dirty="0"/>
              <a:t>90 gün </a:t>
            </a:r>
            <a:r>
              <a:rPr lang="tr-TR" dirty="0"/>
              <a:t>içerisinde başvuru dosyasını inceler, gerektiğinde otoriteden ek bilgi talep edebilir.</a:t>
            </a:r>
          </a:p>
          <a:p>
            <a:r>
              <a:rPr lang="tr-TR" dirty="0"/>
              <a:t>Otorite ODE ile birlikte OK ve varsa taşeron ve iştirakçilerine saha denetimi planlar ve gerçekleştirir.</a:t>
            </a:r>
          </a:p>
          <a:p>
            <a:r>
              <a:rPr lang="tr-TR" dirty="0"/>
              <a:t>Denetim otorite tarafından yönetilir.</a:t>
            </a:r>
          </a:p>
          <a:p>
            <a:endParaRPr lang="tr-TR" dirty="0"/>
          </a:p>
          <a:p>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6</a:t>
            </a:fld>
            <a:endParaRPr lang="en-US" dirty="0"/>
          </a:p>
        </p:txBody>
      </p:sp>
      <p:sp>
        <p:nvSpPr>
          <p:cNvPr id="6" name="Akış Çizelgesi: Görüntüleme 5">
            <a:extLst>
              <a:ext uri="{FF2B5EF4-FFF2-40B4-BE49-F238E27FC236}">
                <a16:creationId xmlns:a16="http://schemas.microsoft.com/office/drawing/2014/main" id="{949E8268-0542-45D0-15EF-0574BF9A0DC3}"/>
              </a:ext>
            </a:extLst>
          </p:cNvPr>
          <p:cNvSpPr/>
          <p:nvPr/>
        </p:nvSpPr>
        <p:spPr>
          <a:xfrm>
            <a:off x="9753600" y="4826000"/>
            <a:ext cx="1890103" cy="1308100"/>
          </a:xfrm>
          <a:prstGeom prst="flowChartDisplay">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tr-TR" u="sng" dirty="0"/>
              <a:t>ODE: Ortak denetim ekibi</a:t>
            </a:r>
          </a:p>
        </p:txBody>
      </p:sp>
      <p:pic>
        <p:nvPicPr>
          <p:cNvPr id="7" name="Picture 2" descr="UDEM Logo Vector (.CDR) Free Download">
            <a:extLst>
              <a:ext uri="{FF2B5EF4-FFF2-40B4-BE49-F238E27FC236}">
                <a16:creationId xmlns:a16="http://schemas.microsoft.com/office/drawing/2014/main" id="{B0395519-3682-D308-6211-5FDB34A9B6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6285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4954" y="947920"/>
            <a:ext cx="9495984" cy="728480"/>
          </a:xfrm>
        </p:spPr>
        <p:txBody>
          <a:bodyPr/>
          <a:lstStyle/>
          <a:p>
            <a:r>
              <a:rPr lang="tr-TR" dirty="0"/>
              <a:t>Madde 39 – Başvurunun değerlendirilmesi</a:t>
            </a:r>
          </a:p>
        </p:txBody>
      </p:sp>
      <p:sp>
        <p:nvSpPr>
          <p:cNvPr id="3" name="İçerik Yer Tutucusu 2"/>
          <p:cNvSpPr>
            <a:spLocks noGrp="1"/>
          </p:cNvSpPr>
          <p:nvPr>
            <p:ph idx="1"/>
          </p:nvPr>
        </p:nvSpPr>
        <p:spPr/>
        <p:txBody>
          <a:bodyPr>
            <a:normAutofit fontScale="92500" lnSpcReduction="10000"/>
          </a:bodyPr>
          <a:lstStyle/>
          <a:p>
            <a:r>
              <a:rPr lang="tr-TR" dirty="0"/>
              <a:t>Denetimde tespit edilen uygunsuzluklar, otorite ve ODE arasında denetim esnasında görüşülür ve her bir görüş ayrılıkları tartışılır ve konsensüse varılır. </a:t>
            </a:r>
          </a:p>
          <a:p>
            <a:r>
              <a:rPr lang="tr-TR" dirty="0"/>
              <a:t>Denetim sonucunda otorite uygunsuzlukları listeler ve ODE tarafından yapılan değerlendirmeyi özetler.</a:t>
            </a:r>
          </a:p>
          <a:p>
            <a:r>
              <a:rPr lang="tr-TR" dirty="0"/>
              <a:t>Başvuru sahibi, otoriteye belirli bir zaman dilimi içerisinde DÖF planını gönderir. Bu plan kök nedenleri ve öngörülen kapatma tarihlerini de içermelidir. </a:t>
            </a:r>
          </a:p>
          <a:p>
            <a:r>
              <a:rPr lang="tr-TR" dirty="0"/>
              <a:t>ODE geriye kalan uzlaşılmayan konuları denetimden sonraki </a:t>
            </a:r>
            <a:r>
              <a:rPr lang="tr-TR" b="1" dirty="0"/>
              <a:t>30 gün </a:t>
            </a:r>
            <a:r>
              <a:rPr lang="tr-TR" dirty="0"/>
              <a:t>içerisinde otoriteye raporlandırır.</a:t>
            </a:r>
          </a:p>
          <a:p>
            <a:r>
              <a:rPr lang="tr-TR" dirty="0"/>
              <a:t>Otorite DÖF planının tüm uygunsuzlukları kapsaması yönüyle değerlendirir ve uygunsa </a:t>
            </a:r>
            <a:r>
              <a:rPr lang="tr-TR" dirty="0" err="1"/>
              <a:t>ODE’ye</a:t>
            </a:r>
            <a:r>
              <a:rPr lang="tr-TR" dirty="0"/>
              <a:t> kendi görüşleriyle birlikte gönderir. ODE otoriteden ek bilgi, düzeltme ve görüş talep edebilir.</a:t>
            </a:r>
          </a:p>
        </p:txBody>
      </p:sp>
      <p:sp>
        <p:nvSpPr>
          <p:cNvPr id="5" name="Slayt Numarası Yer Tutucusu 4"/>
          <p:cNvSpPr>
            <a:spLocks noGrp="1"/>
          </p:cNvSpPr>
          <p:nvPr>
            <p:ph type="sldNum" sz="quarter" idx="12"/>
          </p:nvPr>
        </p:nvSpPr>
        <p:spPr/>
        <p:txBody>
          <a:bodyPr/>
          <a:lstStyle/>
          <a:p>
            <a:fld id="{D57F1E4F-1CFF-5643-939E-217C01CDF565}" type="slidenum">
              <a:rPr lang="en-US" smtClean="0"/>
              <a:pPr/>
              <a:t>7</a:t>
            </a:fld>
            <a:endParaRPr lang="en-US" dirty="0"/>
          </a:p>
        </p:txBody>
      </p:sp>
      <p:pic>
        <p:nvPicPr>
          <p:cNvPr id="6" name="Picture 2" descr="UDEM Logo Vector (.CDR) Free Download">
            <a:extLst>
              <a:ext uri="{FF2B5EF4-FFF2-40B4-BE49-F238E27FC236}">
                <a16:creationId xmlns:a16="http://schemas.microsoft.com/office/drawing/2014/main" id="{18A4654F-AF42-05DC-508F-BD0AD96300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68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4954" y="947920"/>
            <a:ext cx="9495984" cy="728480"/>
          </a:xfrm>
        </p:spPr>
        <p:txBody>
          <a:bodyPr/>
          <a:lstStyle/>
          <a:p>
            <a:r>
              <a:rPr lang="tr-TR" dirty="0"/>
              <a:t>Madde 39 – Başvurunun değerlendirilmesi</a:t>
            </a:r>
          </a:p>
        </p:txBody>
      </p:sp>
      <p:sp>
        <p:nvSpPr>
          <p:cNvPr id="3" name="İçerik Yer Tutucusu 2"/>
          <p:cNvSpPr>
            <a:spLocks noGrp="1"/>
          </p:cNvSpPr>
          <p:nvPr>
            <p:ph idx="1"/>
          </p:nvPr>
        </p:nvSpPr>
        <p:spPr/>
        <p:txBody>
          <a:bodyPr/>
          <a:lstStyle/>
          <a:p>
            <a:r>
              <a:rPr lang="tr-TR" dirty="0"/>
              <a:t>Otorite nihai raporunu ve varsa atama taslağını Komisyona, MDCG’ye ve </a:t>
            </a:r>
            <a:r>
              <a:rPr lang="tr-TR" dirty="0" err="1"/>
              <a:t>ODE’ye</a:t>
            </a:r>
            <a:r>
              <a:rPr lang="tr-TR" dirty="0"/>
              <a:t> gönderir.</a:t>
            </a:r>
          </a:p>
          <a:p>
            <a:r>
              <a:rPr lang="tr-TR" dirty="0"/>
              <a:t>Otoritenin nihai raporu aşağıdakileri içerir:</a:t>
            </a:r>
          </a:p>
          <a:p>
            <a:pPr lvl="1"/>
            <a:r>
              <a:rPr lang="tr-TR" dirty="0"/>
              <a:t>Değerlendirmenin sonucu</a:t>
            </a:r>
          </a:p>
          <a:p>
            <a:pPr lvl="1"/>
            <a:r>
              <a:rPr lang="tr-TR" dirty="0"/>
              <a:t>DÖF’lerin hepsinin uygun bir şekilde kapadığının teyidi</a:t>
            </a:r>
          </a:p>
          <a:p>
            <a:pPr lvl="1"/>
            <a:r>
              <a:rPr lang="tr-TR" dirty="0"/>
              <a:t>ODE ile mevcuttaki görüş ayrılıkları</a:t>
            </a:r>
          </a:p>
          <a:p>
            <a:pPr lvl="1"/>
            <a:r>
              <a:rPr lang="tr-TR" dirty="0"/>
              <a:t>Varsa önerilen atama kapsamı</a:t>
            </a:r>
          </a:p>
          <a:p>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8</a:t>
            </a:fld>
            <a:endParaRPr lang="en-US" dirty="0"/>
          </a:p>
        </p:txBody>
      </p:sp>
      <p:pic>
        <p:nvPicPr>
          <p:cNvPr id="6" name="Picture 2" descr="UDEM Logo Vector (.CDR) Free Download">
            <a:extLst>
              <a:ext uri="{FF2B5EF4-FFF2-40B4-BE49-F238E27FC236}">
                <a16:creationId xmlns:a16="http://schemas.microsoft.com/office/drawing/2014/main" id="{B756FF13-CB35-926E-0A32-F4FB3F8EF3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054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4954" y="947920"/>
            <a:ext cx="9640046" cy="728480"/>
          </a:xfrm>
        </p:spPr>
        <p:txBody>
          <a:bodyPr/>
          <a:lstStyle/>
          <a:p>
            <a:r>
              <a:rPr lang="tr-TR" dirty="0"/>
              <a:t>Madde 39 – Başvurunun değerlendirilmesi</a:t>
            </a:r>
          </a:p>
        </p:txBody>
      </p:sp>
      <p:sp>
        <p:nvSpPr>
          <p:cNvPr id="3" name="İçerik Yer Tutucusu 2"/>
          <p:cNvSpPr>
            <a:spLocks noGrp="1"/>
          </p:cNvSpPr>
          <p:nvPr>
            <p:ph idx="1"/>
          </p:nvPr>
        </p:nvSpPr>
        <p:spPr/>
        <p:txBody>
          <a:bodyPr/>
          <a:lstStyle/>
          <a:p>
            <a:r>
              <a:rPr lang="tr-TR" dirty="0"/>
              <a:t>ODE, otoritenin sunmuş olduğu rapora göre raporun iletildiği tarih itibariyle </a:t>
            </a:r>
            <a:r>
              <a:rPr lang="tr-TR" b="1" dirty="0"/>
              <a:t>21 gün </a:t>
            </a:r>
            <a:r>
              <a:rPr lang="tr-TR" dirty="0"/>
              <a:t>içerisinde nihai görüş raporunu içeren taslak atamayı MDCG’ye sunar. </a:t>
            </a:r>
          </a:p>
          <a:p>
            <a:r>
              <a:rPr lang="tr-TR" dirty="0"/>
              <a:t>MDCG ye kararın iletilmesinden sonraki </a:t>
            </a:r>
            <a:r>
              <a:rPr lang="tr-TR" b="1" dirty="0"/>
              <a:t>42 gün </a:t>
            </a:r>
            <a:r>
              <a:rPr lang="tr-TR" dirty="0"/>
              <a:t>içerisinde MDCG otoritenin atama kararını alırken usulen dikkate alacağı tavsiye kararını iletir.  </a:t>
            </a:r>
          </a:p>
          <a:p>
            <a:endParaRPr lang="tr-TR"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9</a:t>
            </a:fld>
            <a:endParaRPr lang="en-US" dirty="0"/>
          </a:p>
        </p:txBody>
      </p:sp>
      <p:pic>
        <p:nvPicPr>
          <p:cNvPr id="6" name="Picture 2" descr="UDEM Logo Vector (.CDR) Free Download">
            <a:extLst>
              <a:ext uri="{FF2B5EF4-FFF2-40B4-BE49-F238E27FC236}">
                <a16:creationId xmlns:a16="http://schemas.microsoft.com/office/drawing/2014/main" id="{862209A9-F4C4-A4C6-1EF9-F39D88121F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04331" y="0"/>
            <a:ext cx="787669" cy="687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90495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11582</TotalTime>
  <Words>3209</Words>
  <Application>Microsoft Office PowerPoint</Application>
  <PresentationFormat>Geniş ekran</PresentationFormat>
  <Paragraphs>413</Paragraphs>
  <Slides>48</Slides>
  <Notes>9</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48</vt:i4>
      </vt:variant>
    </vt:vector>
  </HeadingPairs>
  <TitlesOfParts>
    <vt:vector size="55" baseType="lpstr">
      <vt:lpstr>-apple-system</vt:lpstr>
      <vt:lpstr>Arial</vt:lpstr>
      <vt:lpstr>Calibri</vt:lpstr>
      <vt:lpstr>Century Gothic</vt:lpstr>
      <vt:lpstr>Wingdings</vt:lpstr>
      <vt:lpstr>Wingdings 3</vt:lpstr>
      <vt:lpstr>İyon Toplantı Odası</vt:lpstr>
      <vt:lpstr>Medical Device Regulation Tıbbi Cihaz Yönetmeliği </vt:lpstr>
      <vt:lpstr>Madde 35 – Onaylanmış kuruluşlardan sorumlu otorite</vt:lpstr>
      <vt:lpstr>Madde 36 – Onaylanmış kuruluşlara ilişkin gereklilikler</vt:lpstr>
      <vt:lpstr>Madde 37 - Şube/Temsilcilik ve yüklenicilik</vt:lpstr>
      <vt:lpstr>Madde 38 – Uygunluk değerlendirme kuruluşlarının atanma başvurusu</vt:lpstr>
      <vt:lpstr>Madde 39 – Başvurunun değerlendirilmesi</vt:lpstr>
      <vt:lpstr>Madde 39 – Başvurunun değerlendirilmesi</vt:lpstr>
      <vt:lpstr>Madde 39 – Başvurunun değerlendirilmesi</vt:lpstr>
      <vt:lpstr>Madde 39 – Başvurunun değerlendirilmesi</vt:lpstr>
      <vt:lpstr>Madde 40 -Bildirime ilişkin başvuruların ortak değerlendirmesi için uzmanların tayini</vt:lpstr>
      <vt:lpstr>Madde 41 – Dil gereklilikleri </vt:lpstr>
      <vt:lpstr>Madde 42 – Atama ve bildirim prosedürü</vt:lpstr>
      <vt:lpstr>Madde 42 – Atama ve bildirim prosedürü</vt:lpstr>
      <vt:lpstr>Madde 42 – Atama ve bildirim prosedürü</vt:lpstr>
      <vt:lpstr>Madde 43 – OK’ların kimlik numarası</vt:lpstr>
      <vt:lpstr>Madde 44 – OK’ların izlenmesi ve yeniden değerlendirilmesi</vt:lpstr>
      <vt:lpstr>Madde 44 – OK’ların izlenmesi ve yeniden değerlendirilmesi</vt:lpstr>
      <vt:lpstr>Madde 45 – Teknik dokümantasyona ve klinik değerlendirme dokümantasyonuna dair OK değerlendirmesinin incelenmesi</vt:lpstr>
      <vt:lpstr>Madde 46 – Atama ve bildirim değişiklikleri</vt:lpstr>
      <vt:lpstr>Madde 46 – Atama ve bildirim değişiklikleri</vt:lpstr>
      <vt:lpstr>Madde 46 – Atama ve bildirim değişiklikleri</vt:lpstr>
      <vt:lpstr>Madde 46 – Atama ve bildirim değişiklikleri</vt:lpstr>
      <vt:lpstr>Madde 47 – Onaylanmış kuruluşların yetkinliğine ilişkin itirazlar</vt:lpstr>
      <vt:lpstr>Madde 48 – Akran değerlendirmesi ve OK’lardan sorumlu otoriteler arasında tecrübe paylaşımı</vt:lpstr>
      <vt:lpstr>Madde 48 – Akran değerlendirmesi ve OK’lardan sorumlu otoriteler arasında tecrübe paylaşımı</vt:lpstr>
      <vt:lpstr>Madde 49 – OK’ların koordinasyonu</vt:lpstr>
      <vt:lpstr>Madde 50 – Standart ücretler listesi</vt:lpstr>
      <vt:lpstr>EK VII OK GEREKLİLİKLERİ</vt:lpstr>
      <vt:lpstr>1- Organizasyon</vt:lpstr>
      <vt:lpstr>2- Kalite Yönetim </vt:lpstr>
      <vt:lpstr>3- Kaynak </vt:lpstr>
      <vt:lpstr>3- Kaynak </vt:lpstr>
      <vt:lpstr>3- Kaynak</vt:lpstr>
      <vt:lpstr>3- Kaynak</vt:lpstr>
      <vt:lpstr>3- Kaynak</vt:lpstr>
      <vt:lpstr>3- Kaynak</vt:lpstr>
      <vt:lpstr>3- Kaynak</vt:lpstr>
      <vt:lpstr>3- Kaynak</vt:lpstr>
      <vt:lpstr>3- Kaynak</vt:lpstr>
      <vt:lpstr>4- Süreçler</vt:lpstr>
      <vt:lpstr>4- Süreçler </vt:lpstr>
      <vt:lpstr>4- Süreçler</vt:lpstr>
      <vt:lpstr>4- Süreçler</vt:lpstr>
      <vt:lpstr>4- Süreçler</vt:lpstr>
      <vt:lpstr>4- Süreçler</vt:lpstr>
      <vt:lpstr>4- Süreçler</vt:lpstr>
      <vt:lpstr>4- Süreçler</vt:lpstr>
      <vt:lpstr>4- Süreçler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Device Regulation</dc:title>
  <dc:creator>Serian Doma</dc:creator>
  <cp:lastModifiedBy>PELİN BİCER</cp:lastModifiedBy>
  <cp:revision>178</cp:revision>
  <dcterms:created xsi:type="dcterms:W3CDTF">2017-06-02T12:03:47Z</dcterms:created>
  <dcterms:modified xsi:type="dcterms:W3CDTF">2022-10-20T07:35:19Z</dcterms:modified>
</cp:coreProperties>
</file>